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4"/>
    <p:sldMasterId id="2147483678" r:id="rId5"/>
  </p:sldMasterIdLst>
  <p:notesMasterIdLst>
    <p:notesMasterId r:id="rId19"/>
  </p:notesMasterIdLst>
  <p:sldIdLst>
    <p:sldId id="256" r:id="rId6"/>
    <p:sldId id="257" r:id="rId7"/>
    <p:sldId id="259" r:id="rId8"/>
    <p:sldId id="260" r:id="rId9"/>
    <p:sldId id="261" r:id="rId10"/>
    <p:sldId id="262" r:id="rId11"/>
    <p:sldId id="263" r:id="rId12"/>
    <p:sldId id="269" r:id="rId13"/>
    <p:sldId id="264" r:id="rId14"/>
    <p:sldId id="265" r:id="rId15"/>
    <p:sldId id="266" r:id="rId16"/>
    <p:sldId id="267" r:id="rId17"/>
    <p:sldId id="268" r:id="rId18"/>
  </p:sldIdLst>
  <p:sldSz cx="9144000" cy="5143500" type="screen16x9"/>
  <p:notesSz cx="6858000" cy="9144000"/>
  <p:embeddedFontLst>
    <p:embeddedFont>
      <p:font typeface="Abadi" panose="020B0604020104020204" pitchFamily="34" charset="0"/>
      <p:regular r:id="rId20"/>
    </p:embeddedFont>
    <p:embeddedFont>
      <p:font typeface="Abadi Extra Light" panose="020B0204020104020204" pitchFamily="34" charset="0"/>
      <p:regular r:id="rId21"/>
    </p:embeddedFont>
    <p:embeddedFont>
      <p:font typeface="Arial Nova Cond Light" panose="020B0306020202020204" pitchFamily="34" charset="0"/>
      <p:regular r:id="rId22"/>
      <p:italic r:id="rId23"/>
    </p:embeddedFont>
    <p:embeddedFont>
      <p:font typeface="Avenir Next LT Pro Light" panose="020B0304020202020204" pitchFamily="34" charset="0"/>
      <p:regular r:id="rId24"/>
      <p:italic r:id="rId25"/>
    </p:embeddedFont>
    <p:embeddedFont>
      <p:font typeface="Bahnschrift SemiLight Condensed" panose="020B0502040204020203" pitchFamily="34" charset="0"/>
      <p:regular r:id="rId26"/>
    </p:embeddedFont>
    <p:embeddedFont>
      <p:font typeface="Bahnschrift SemiLight SemiConde" panose="020B0502040204020203" pitchFamily="34" charset="0"/>
      <p:regular r:id="rId27"/>
    </p:embeddedFont>
    <p:embeddedFont>
      <p:font typeface="Biome Light" panose="020B0303030204020804" pitchFamily="34" charset="0"/>
      <p:regular r:id="rId28"/>
      <p: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ambria" panose="02040503050406030204" pitchFamily="18" charset="0"/>
      <p:regular r:id="rId34"/>
      <p:bold r:id="rId35"/>
      <p:italic r:id="rId36"/>
      <p:boldItalic r:id="rId37"/>
    </p:embeddedFont>
    <p:embeddedFont>
      <p:font typeface="Daytona Pro Condensed" panose="020B0506030503040204" pitchFamily="34" charset="0"/>
      <p:regular r:id="rId38"/>
    </p:embeddedFont>
    <p:embeddedFont>
      <p:font typeface="Daytona Pro Condensed Light" panose="020B0306030503040204" pitchFamily="34" charset="0"/>
      <p:regular r:id="rId39"/>
    </p:embeddedFont>
    <p:embeddedFont>
      <p:font typeface="Gill Sans Nova" panose="020B0602020104020203" pitchFamily="34" charset="0"/>
      <p:regular r:id="rId40"/>
      <p:bold r:id="rId41"/>
      <p:italic r:id="rId42"/>
      <p:boldItalic r:id="rId43"/>
    </p:embeddedFont>
    <p:embeddedFont>
      <p:font typeface="Plantagenet Cherokee" panose="02020602070100000000" pitchFamily="18" charset="0"/>
      <p:regular r:id="rId44"/>
    </p:embeddedFont>
    <p:embeddedFont>
      <p:font typeface="PMingLiU" panose="02020500000000000000" pitchFamily="18" charset="-120"/>
      <p:regular r:id="rId45"/>
    </p:embeddedFont>
    <p:embeddedFont>
      <p:font typeface="Proxima Nova" panose="020B0604020202020204" charset="0"/>
      <p:regular r:id="rId46"/>
      <p:bold r:id="rId47"/>
      <p:italic r:id="rId48"/>
      <p:boldItalic r:id="rId49"/>
    </p:embeddedFont>
    <p:embeddedFont>
      <p:font typeface="Quattrocento Sans" panose="020B0604020202020204" charset="0"/>
      <p:regular r:id="rId50"/>
      <p:bold r:id="rId51"/>
      <p:italic r:id="rId52"/>
      <p:boldItalic r:id="rId53"/>
    </p:embeddedFont>
    <p:embeddedFont>
      <p:font typeface="Quire Sans" panose="020B0502040400020003" pitchFamily="34" charset="0"/>
      <p:regular r:id="rId54"/>
      <p:bold r:id="rId55"/>
      <p:italic r:id="rId56"/>
      <p:boldItalic r:id="rId57"/>
    </p:embeddedFont>
    <p:embeddedFont>
      <p:font typeface="Roboto" panose="020B0604020202020204" charset="0"/>
      <p:regular r:id="rId58"/>
      <p:bold r:id="rId59"/>
      <p:italic r:id="rId60"/>
      <p:boldItalic r:id="rId61"/>
    </p:embeddedFont>
    <p:embeddedFont>
      <p:font typeface="Roboto Mono" panose="020B0604020202020204" charset="0"/>
      <p:regular r:id="rId62"/>
      <p:bold r:id="rId63"/>
      <p:italic r:id="rId64"/>
      <p:boldItalic r:id="rId65"/>
    </p:embeddedFont>
    <p:embeddedFont>
      <p:font typeface="Segoe UI Emoji" panose="020B0502040204020203" pitchFamily="34" charset="0"/>
      <p:regular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0BF308-34ED-4A9B-940B-B940BE949C40}">
  <a:tblStyle styleId="{C20BF308-34ED-4A9B-940B-B940BE949C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font" Target="fonts/font28.fntdata"/><Relationship Id="rId50" Type="http://schemas.openxmlformats.org/officeDocument/2006/relationships/font" Target="fonts/font31.fntdata"/><Relationship Id="rId55" Type="http://schemas.openxmlformats.org/officeDocument/2006/relationships/font" Target="fonts/font36.fntdata"/><Relationship Id="rId63" Type="http://schemas.openxmlformats.org/officeDocument/2006/relationships/font" Target="fonts/font44.fntdata"/><Relationship Id="rId68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font" Target="fonts/font26.fntdata"/><Relationship Id="rId53" Type="http://schemas.openxmlformats.org/officeDocument/2006/relationships/font" Target="fonts/font34.fntdata"/><Relationship Id="rId58" Type="http://schemas.openxmlformats.org/officeDocument/2006/relationships/font" Target="fonts/font39.fntdata"/><Relationship Id="rId66" Type="http://schemas.openxmlformats.org/officeDocument/2006/relationships/font" Target="fonts/font47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49" Type="http://schemas.openxmlformats.org/officeDocument/2006/relationships/font" Target="fonts/font30.fntdata"/><Relationship Id="rId57" Type="http://schemas.openxmlformats.org/officeDocument/2006/relationships/font" Target="fonts/font38.fntdata"/><Relationship Id="rId61" Type="http://schemas.openxmlformats.org/officeDocument/2006/relationships/font" Target="fonts/font42.fntdata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52" Type="http://schemas.openxmlformats.org/officeDocument/2006/relationships/font" Target="fonts/font33.fntdata"/><Relationship Id="rId60" Type="http://schemas.openxmlformats.org/officeDocument/2006/relationships/font" Target="fonts/font41.fntdata"/><Relationship Id="rId65" Type="http://schemas.openxmlformats.org/officeDocument/2006/relationships/font" Target="fonts/font4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font" Target="fonts/font29.fntdata"/><Relationship Id="rId56" Type="http://schemas.openxmlformats.org/officeDocument/2006/relationships/font" Target="fonts/font37.fntdata"/><Relationship Id="rId64" Type="http://schemas.openxmlformats.org/officeDocument/2006/relationships/font" Target="fonts/font45.fntdata"/><Relationship Id="rId69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font" Target="fonts/font32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font" Target="fonts/font27.fntdata"/><Relationship Id="rId59" Type="http://schemas.openxmlformats.org/officeDocument/2006/relationships/font" Target="fonts/font40.fntdata"/><Relationship Id="rId67" Type="http://schemas.openxmlformats.org/officeDocument/2006/relationships/presProps" Target="presProp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Relationship Id="rId54" Type="http://schemas.openxmlformats.org/officeDocument/2006/relationships/font" Target="fonts/font35.fntdata"/><Relationship Id="rId62" Type="http://schemas.openxmlformats.org/officeDocument/2006/relationships/font" Target="fonts/font43.fntdata"/><Relationship Id="rId70" Type="http://schemas.openxmlformats.org/officeDocument/2006/relationships/tableStyles" Target="tableStyles.xml"/></Relationships>
</file>

<file path=ppt/media/hdphoto1.wdp>
</file>

<file path=ppt/media/image1.png>
</file>

<file path=ppt/media/image10.jpe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a3b5bb04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a3b5bb04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8a3b5bb04d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8a3b5bb04d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b625bbf80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b625bbf80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a3b5bb04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a3b5bb04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a3b5bb04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a3b5bb04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a3b5bb04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a3b5bb04d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b625bbf8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b625bbf8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b625bbf8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b625bbf8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b625bbf8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b625bbf8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b625bbf8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b625bbf8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8b625bbf8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8b625bbf8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b625bbf80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b625bbf80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874F0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182050" y="32220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Proxima Nova"/>
              <a:buNone/>
              <a:defRPr sz="2400" b="1" i="0" u="none" strike="noStrike" cap="non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08" name="Google Shape;108;p25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25"/>
          <p:cNvSpPr txBox="1">
            <a:spLocks noGrp="1"/>
          </p:cNvSpPr>
          <p:nvPr>
            <p:ph type="sldNum" idx="12"/>
          </p:nvPr>
        </p:nvSpPr>
        <p:spPr>
          <a:xfrm>
            <a:off x="8662395" y="4958869"/>
            <a:ext cx="443100" cy="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rgbClr val="999999"/>
                </a:solidFill>
              </a:defRPr>
            </a:lvl1pPr>
            <a:lvl2pPr lvl="1" rtl="0">
              <a:buNone/>
              <a:defRPr sz="1300">
                <a:solidFill>
                  <a:srgbClr val="999999"/>
                </a:solidFill>
              </a:defRPr>
            </a:lvl2pPr>
            <a:lvl3pPr lvl="2" rtl="0">
              <a:buNone/>
              <a:defRPr sz="1300">
                <a:solidFill>
                  <a:srgbClr val="999999"/>
                </a:solidFill>
              </a:defRPr>
            </a:lvl3pPr>
            <a:lvl4pPr lvl="3" rtl="0">
              <a:buNone/>
              <a:defRPr sz="1300">
                <a:solidFill>
                  <a:srgbClr val="999999"/>
                </a:solidFill>
              </a:defRPr>
            </a:lvl4pPr>
            <a:lvl5pPr lvl="4" rtl="0">
              <a:buNone/>
              <a:defRPr sz="1300">
                <a:solidFill>
                  <a:srgbClr val="999999"/>
                </a:solidFill>
              </a:defRPr>
            </a:lvl5pPr>
            <a:lvl6pPr lvl="5" rtl="0">
              <a:buNone/>
              <a:defRPr sz="1300">
                <a:solidFill>
                  <a:srgbClr val="999999"/>
                </a:solidFill>
              </a:defRPr>
            </a:lvl6pPr>
            <a:lvl7pPr lvl="6" rtl="0">
              <a:buNone/>
              <a:defRPr sz="1300">
                <a:solidFill>
                  <a:srgbClr val="999999"/>
                </a:solidFill>
              </a:defRPr>
            </a:lvl7pPr>
            <a:lvl8pPr lvl="7" rtl="0">
              <a:buNone/>
              <a:defRPr sz="1300">
                <a:solidFill>
                  <a:srgbClr val="999999"/>
                </a:solidFill>
              </a:defRPr>
            </a:lvl8pPr>
            <a:lvl9pPr lvl="8" rtl="0">
              <a:buNone/>
              <a:defRPr sz="1300">
                <a:solidFill>
                  <a:srgbClr val="999999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">
  <p:cSld name="1_Title and Content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6"/>
          <p:cNvSpPr txBox="1">
            <a:spLocks noGrp="1"/>
          </p:cNvSpPr>
          <p:nvPr>
            <p:ph type="title"/>
          </p:nvPr>
        </p:nvSpPr>
        <p:spPr>
          <a:xfrm>
            <a:off x="192506" y="13304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 b="1" i="0" u="none" strike="noStrike" cap="none">
                <a:solidFill>
                  <a:srgbClr val="666666"/>
                </a:solidFill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None/>
              <a:defRPr sz="24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 1 1 1 1">
  <p:cSld name="1_Title and Content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7"/>
          <p:cNvSpPr txBox="1"/>
          <p:nvPr/>
        </p:nvSpPr>
        <p:spPr>
          <a:xfrm>
            <a:off x="7928931" y="4834803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300">
                <a:solidFill>
                  <a:schemeClr val="dk1"/>
                </a:solidFill>
              </a:defRPr>
            </a:lvl1pPr>
            <a:lvl2pPr lvl="1" rtl="0">
              <a:buNone/>
              <a:defRPr sz="1300">
                <a:solidFill>
                  <a:schemeClr val="dk1"/>
                </a:solidFill>
              </a:defRPr>
            </a:lvl2pPr>
            <a:lvl3pPr lvl="2" rtl="0">
              <a:buNone/>
              <a:defRPr sz="1300">
                <a:solidFill>
                  <a:schemeClr val="dk1"/>
                </a:solidFill>
              </a:defRPr>
            </a:lvl3pPr>
            <a:lvl4pPr lvl="3" rtl="0">
              <a:buNone/>
              <a:defRPr sz="1300">
                <a:solidFill>
                  <a:schemeClr val="dk1"/>
                </a:solidFill>
              </a:defRPr>
            </a:lvl4pPr>
            <a:lvl5pPr lvl="4" rtl="0">
              <a:buNone/>
              <a:defRPr sz="1300">
                <a:solidFill>
                  <a:schemeClr val="dk1"/>
                </a:solidFill>
              </a:defRPr>
            </a:lvl5pPr>
            <a:lvl6pPr lvl="5" rtl="0">
              <a:buNone/>
              <a:defRPr sz="1300">
                <a:solidFill>
                  <a:schemeClr val="dk1"/>
                </a:solidFill>
              </a:defRPr>
            </a:lvl6pPr>
            <a:lvl7pPr lvl="6" rtl="0">
              <a:buNone/>
              <a:defRPr sz="1300">
                <a:solidFill>
                  <a:schemeClr val="dk1"/>
                </a:solidFill>
              </a:defRPr>
            </a:lvl7pPr>
            <a:lvl8pPr lvl="7" rtl="0">
              <a:buNone/>
              <a:defRPr sz="1300">
                <a:solidFill>
                  <a:schemeClr val="dk1"/>
                </a:solidFill>
              </a:defRPr>
            </a:lvl8pPr>
            <a:lvl9pPr lvl="8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192506" y="106611"/>
            <a:ext cx="7156800" cy="6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mbria"/>
              <a:buNone/>
              <a:defRPr sz="2000" b="0" i="0" u="none" strike="noStrike" cap="non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9" name="Google Shape;11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92763" y="197890"/>
            <a:ext cx="1280764" cy="44881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28"/>
          <p:cNvCxnSpPr/>
          <p:nvPr/>
        </p:nvCxnSpPr>
        <p:spPr>
          <a:xfrm>
            <a:off x="0" y="491246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28"/>
          <p:cNvCxnSpPr/>
          <p:nvPr/>
        </p:nvCxnSpPr>
        <p:spPr>
          <a:xfrm>
            <a:off x="1809093" y="782047"/>
            <a:ext cx="7335000" cy="0"/>
          </a:xfrm>
          <a:prstGeom prst="straightConnector1">
            <a:avLst/>
          </a:prstGeom>
          <a:noFill/>
          <a:ln w="76200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2" name="Google Shape;122;p28"/>
          <p:cNvSpPr txBox="1"/>
          <p:nvPr/>
        </p:nvSpPr>
        <p:spPr>
          <a:xfrm>
            <a:off x="-76200" y="4914217"/>
            <a:ext cx="464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3" name="Google Shape;123;p28"/>
          <p:cNvCxnSpPr/>
          <p:nvPr/>
        </p:nvCxnSpPr>
        <p:spPr>
          <a:xfrm>
            <a:off x="1" y="782047"/>
            <a:ext cx="1809000" cy="0"/>
          </a:xfrm>
          <a:prstGeom prst="straightConnector1">
            <a:avLst/>
          </a:prstGeom>
          <a:noFill/>
          <a:ln w="7620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28"/>
          <p:cNvSpPr txBox="1"/>
          <p:nvPr/>
        </p:nvSpPr>
        <p:spPr>
          <a:xfrm>
            <a:off x="7869021" y="4958834"/>
            <a:ext cx="12315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1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Flipkart Confidential</a:t>
            </a:r>
            <a:endParaRPr sz="1000" b="0" i="1" u="none" strike="noStrike" cap="non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9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5562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29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0" name="Google Shape;130;p29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1" name="Google Shape;131;p29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>
            <a:spLocks noGrp="1"/>
          </p:cNvSpPr>
          <p:nvPr>
            <p:ph type="title"/>
          </p:nvPr>
        </p:nvSpPr>
        <p:spPr>
          <a:xfrm>
            <a:off x="457203" y="205979"/>
            <a:ext cx="58749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body" idx="1"/>
          </p:nvPr>
        </p:nvSpPr>
        <p:spPr>
          <a:xfrm>
            <a:off x="457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body" idx="2"/>
          </p:nvPr>
        </p:nvSpPr>
        <p:spPr>
          <a:xfrm>
            <a:off x="4648200" y="1200152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dt" idx="10"/>
          </p:nvPr>
        </p:nvSpPr>
        <p:spPr>
          <a:xfrm>
            <a:off x="457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ftr" idx="11"/>
          </p:nvPr>
        </p:nvSpPr>
        <p:spPr>
          <a:xfrm>
            <a:off x="3124200" y="4767264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ldNum" idx="12"/>
          </p:nvPr>
        </p:nvSpPr>
        <p:spPr>
          <a:xfrm>
            <a:off x="6553200" y="4767264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 type="obj">
  <p:cSld name="OBJEC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2874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200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0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8598000" y="45975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openxmlformats.org/officeDocument/2006/relationships/hyperlink" Target="https://github.com/Elvez/STM32F746-Flight-Controlle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Elvez/STM32F746-Flight-Controlle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5271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2"/>
          <p:cNvSpPr txBox="1"/>
          <p:nvPr/>
        </p:nvSpPr>
        <p:spPr>
          <a:xfrm>
            <a:off x="199499" y="2423600"/>
            <a:ext cx="8745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Bahnschrift SemiLight Condensed" panose="020B0502040204020203" pitchFamily="34" charset="0"/>
                <a:ea typeface="Roboto Mono"/>
                <a:cs typeface="Roboto Mono"/>
                <a:sym typeface="Roboto Mono"/>
              </a:rPr>
              <a:t>“Autonomous Indoor Drone”</a:t>
            </a:r>
            <a:endParaRPr sz="3600" b="1" dirty="0">
              <a:solidFill>
                <a:srgbClr val="FFFFFF"/>
              </a:solidFill>
              <a:latin typeface="Bahnschrift SemiLight Condensed" panose="020B0502040204020203" pitchFamily="34" charset="0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558487" y="3594550"/>
            <a:ext cx="8027025" cy="10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rgbClr val="FFFFFF"/>
                </a:solidFill>
                <a:latin typeface="PMingLiU" panose="020B0604030504040204" pitchFamily="18" charset="-120"/>
                <a:ea typeface="PMingLiU" panose="020B0604030504040204" pitchFamily="18" charset="-120"/>
                <a:cs typeface="Roboto Mono"/>
                <a:sym typeface="Roboto Mono"/>
              </a:rPr>
              <a:t>Team Name      </a:t>
            </a:r>
            <a:r>
              <a:rPr lang="en" sz="1900" b="1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IN" sz="1900" b="1" i="1" dirty="0">
                <a:solidFill>
                  <a:srgbClr val="FFFFFF"/>
                </a:solidFill>
                <a:latin typeface="Quire Sans" panose="020B0502040204020203" pitchFamily="34" charset="0"/>
                <a:ea typeface="Roboto Mono"/>
                <a:cs typeface="Quire Sans" panose="020B0502040204020203" pitchFamily="34" charset="0"/>
                <a:sym typeface="Roboto Mono"/>
              </a:rPr>
              <a:t>Orbit</a:t>
            </a:r>
            <a:endParaRPr sz="1900" b="1" i="1" dirty="0">
              <a:solidFill>
                <a:srgbClr val="FFFFFF"/>
              </a:solidFill>
              <a:latin typeface="Quire Sans" panose="020B0502040204020203" pitchFamily="34" charset="0"/>
              <a:ea typeface="Roboto Mono"/>
              <a:cs typeface="Quire Sans" panose="020B0502040204020203" pitchFamily="34" charset="0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solidFill>
                  <a:srgbClr val="FFFFFF"/>
                </a:solidFill>
                <a:latin typeface="PMingLiU" panose="020B0604030504040204" pitchFamily="18" charset="-120"/>
                <a:ea typeface="PMingLiU" panose="020B0604030504040204" pitchFamily="18" charset="-120"/>
                <a:cs typeface="Roboto Mono"/>
                <a:sym typeface="Roboto Mono"/>
              </a:rPr>
              <a:t>Institute Name  </a:t>
            </a:r>
            <a:r>
              <a:rPr lang="en" sz="1900" b="1" dirty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IN" sz="1900" b="1" i="1" dirty="0">
                <a:solidFill>
                  <a:srgbClr val="FFFFFF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KIET Group of Institutions, Ghaziabad</a:t>
            </a:r>
            <a:r>
              <a:rPr lang="en" sz="1900" b="1" i="1" dirty="0">
                <a:solidFill>
                  <a:srgbClr val="FFFFFF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</a:t>
            </a:r>
            <a:endParaRPr sz="1900" b="1" i="1" dirty="0">
              <a:solidFill>
                <a:srgbClr val="FFFFFF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1"/>
          <p:cNvSpPr txBox="1"/>
          <p:nvPr/>
        </p:nvSpPr>
        <p:spPr>
          <a:xfrm>
            <a:off x="0" y="145275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        Execution Plan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5" name="Google Shape;215;p41"/>
          <p:cNvSpPr txBox="1"/>
          <p:nvPr/>
        </p:nvSpPr>
        <p:spPr>
          <a:xfrm>
            <a:off x="323558" y="2378962"/>
            <a:ext cx="9144000" cy="3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Plantagenet Cherokee" panose="020B0604020202020204" pitchFamily="18" charset="0"/>
                <a:ea typeface="Roboto Mono"/>
                <a:cs typeface="Roboto Mono"/>
                <a:sym typeface="Roboto Mono"/>
              </a:rPr>
              <a:t>With the idea on paper, we proceed in the following way: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Simulate the assembled hexacopter physics on pre-available platforms like VelociDrone.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Test separately the standalone modules used for desired functioning.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Calibrate the AI-Camera feedback for precise detection of objects, here ‘gates’.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After successful simulation/testing, go on to fabricate/assemble the modules &amp; the drone itself.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Calibrate the modules &amp; sensors used for precise function through PID.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Test the prototype in different environmental scenarios.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endParaRPr lang="en-IN"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5">
                  <a:lumMod val="75000"/>
                </a:schemeClr>
              </a:buClr>
              <a:buSzPct val="80000"/>
              <a:buFont typeface="+mj-lt"/>
              <a:buAutoNum type="arabicPeriod"/>
            </a:pPr>
            <a:r>
              <a:rPr lang="en-IN" sz="1200" i="1" dirty="0">
                <a:latin typeface="Biome Light" panose="020B0303030204020804" pitchFamily="34" charset="0"/>
                <a:ea typeface="Roboto Mono"/>
                <a:cs typeface="Biome Light" panose="020B0303030204020804" pitchFamily="34" charset="0"/>
                <a:sym typeface="Roboto Mono"/>
              </a:rPr>
              <a:t>    Test the MVP (Minimal Viable Product) in a self-made arena, simulating the needs of the actual scenario.</a:t>
            </a:r>
            <a:endParaRPr sz="1200" i="1" dirty="0">
              <a:latin typeface="Biome Light" panose="020B0303030204020804" pitchFamily="34" charset="0"/>
              <a:ea typeface="Roboto Mono"/>
              <a:cs typeface="Biome Light" panose="020B0303030204020804" pitchFamily="34" charset="0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2"/>
          <p:cNvSpPr txBox="1"/>
          <p:nvPr/>
        </p:nvSpPr>
        <p:spPr>
          <a:xfrm>
            <a:off x="0" y="145275"/>
            <a:ext cx="9143999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</a:t>
            </a:r>
            <a:r>
              <a:rPr lang="en-US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Extra: Our own Flight-controller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2" name="Google Shape;222;p42"/>
          <p:cNvSpPr txBox="1"/>
          <p:nvPr/>
        </p:nvSpPr>
        <p:spPr>
          <a:xfrm>
            <a:off x="-3579" y="865275"/>
            <a:ext cx="9143999" cy="3981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Daytona Pro Condensed" panose="020B0506030503040204" pitchFamily="34" charset="0"/>
                <a:ea typeface="Roboto Mono"/>
                <a:cs typeface="Roboto Mono"/>
                <a:sym typeface="Roboto Mono"/>
              </a:rPr>
              <a:t>We take this opportunity to introduce teammate </a:t>
            </a:r>
            <a:r>
              <a:rPr lang="en-US" dirty="0" err="1">
                <a:solidFill>
                  <a:schemeClr val="dk1"/>
                </a:solidFill>
                <a:latin typeface="Daytona Pro Condensed" panose="020B0506030503040204" pitchFamily="34" charset="0"/>
                <a:ea typeface="Roboto Mono"/>
                <a:cs typeface="Roboto Mono"/>
                <a:sym typeface="Roboto Mono"/>
              </a:rPr>
              <a:t>Pravesh’s</a:t>
            </a:r>
            <a:r>
              <a:rPr lang="en-US" dirty="0">
                <a:solidFill>
                  <a:schemeClr val="dk1"/>
                </a:solidFill>
                <a:latin typeface="Daytona Pro Condensed" panose="020B0506030503040204" pitchFamily="34" charset="0"/>
                <a:ea typeface="Roboto Mono"/>
                <a:cs typeface="Roboto Mono"/>
                <a:sym typeface="Roboto Mono"/>
              </a:rPr>
              <a:t> hard-work and expertise in the making of our own Flight-controller – </a:t>
            </a:r>
            <a:r>
              <a:rPr lang="en-US" sz="1600" b="1" dirty="0">
                <a:solidFill>
                  <a:schemeClr val="dk1"/>
                </a:solidFill>
                <a:latin typeface="Proxima Nova" panose="020B0604020202020204" charset="0"/>
                <a:ea typeface="Roboto Mono"/>
                <a:cs typeface="Proxima Nova" panose="020B0604020202020204" charset="0"/>
                <a:sym typeface="Roboto Mono"/>
              </a:rPr>
              <a:t>“</a:t>
            </a:r>
            <a:r>
              <a:rPr lang="en-US" sz="1600" b="1" i="1" dirty="0">
                <a:solidFill>
                  <a:schemeClr val="dk1"/>
                </a:solidFill>
                <a:latin typeface="Gill Sans Nova" panose="020B0604020202020204" pitchFamily="34" charset="0"/>
                <a:ea typeface="Roboto Mono"/>
                <a:cs typeface="Biome Light" panose="020B0303030204020804" pitchFamily="34" charset="0"/>
                <a:sym typeface="Roboto Mono"/>
              </a:rPr>
              <a:t>ORBIT</a:t>
            </a:r>
            <a:r>
              <a:rPr lang="en-US" sz="1600" b="1" i="1" dirty="0">
                <a:solidFill>
                  <a:schemeClr val="dk1"/>
                </a:solidFill>
                <a:latin typeface="Proxima Nova"/>
                <a:ea typeface="Roboto Mono"/>
                <a:cs typeface="Biome Light" panose="020B0303030204020804" pitchFamily="34" charset="0"/>
                <a:sym typeface="Roboto Mono"/>
              </a:rPr>
              <a:t>”</a:t>
            </a: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chemeClr val="dk1"/>
              </a:solidFill>
              <a:latin typeface="Proxima Nova"/>
              <a:ea typeface="Roboto Mono"/>
              <a:cs typeface="Roboto Mono"/>
              <a:sym typeface="Roboto Mono"/>
            </a:endParaRPr>
          </a:p>
          <a:p>
            <a:pPr marL="457200" lvl="0"/>
            <a:endParaRPr lang="en-IN" sz="1100" i="1" dirty="0">
              <a:latin typeface="Avenir Next LT Pro Light" panose="020B0604020202020204" pitchFamily="34" charset="0"/>
            </a:endParaRPr>
          </a:p>
          <a:p>
            <a:pPr marL="457200" lvl="0"/>
            <a:r>
              <a:rPr lang="en-IN" sz="1100" i="1" dirty="0">
                <a:latin typeface="Avenir Next LT Pro Light" panose="020B0604020202020204" pitchFamily="34" charset="0"/>
              </a:rPr>
              <a:t>      ( Repository:  </a:t>
            </a:r>
            <a:r>
              <a:rPr lang="en-IN" sz="1100" i="1" dirty="0">
                <a:latin typeface="Avenir Next LT Pro Light" panose="020B0604020202020204" pitchFamily="34" charset="0"/>
                <a:hlinkClick r:id="rId4"/>
              </a:rPr>
              <a:t>https://github.com/Elvez/STM32F746-Flight-Controller</a:t>
            </a:r>
            <a:r>
              <a:rPr lang="en-IN" sz="1100" i="1" dirty="0">
                <a:latin typeface="Avenir Next LT Pro Light" panose="020B0604020202020204" pitchFamily="34" charset="0"/>
              </a:rPr>
              <a:t> )</a:t>
            </a:r>
            <a:endParaRPr sz="1100" i="1" dirty="0">
              <a:solidFill>
                <a:schemeClr val="dk1"/>
              </a:solidFill>
              <a:latin typeface="Avenir Next LT Pro Light" panose="020B0604020202020204" pitchFamily="34" charset="0"/>
              <a:ea typeface="Roboto Mono"/>
              <a:cs typeface="Roboto Mono"/>
              <a:sym typeface="Roboto Mono"/>
            </a:endParaRPr>
          </a:p>
        </p:txBody>
      </p:sp>
      <p:pic>
        <p:nvPicPr>
          <p:cNvPr id="3" name="Picture 2" descr="Orbit: Back">
            <a:extLst>
              <a:ext uri="{FF2B5EF4-FFF2-40B4-BE49-F238E27FC236}">
                <a16:creationId xmlns:a16="http://schemas.microsoft.com/office/drawing/2014/main" id="{C2D9F567-DF5E-4220-AC41-1F3F48AB8C7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1181678" y="1616682"/>
            <a:ext cx="2356794" cy="31265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 descr="A circuit board&#10;&#10;Description automatically generated">
            <a:extLst>
              <a:ext uri="{FF2B5EF4-FFF2-40B4-BE49-F238E27FC236}">
                <a16:creationId xmlns:a16="http://schemas.microsoft.com/office/drawing/2014/main" id="{8E614654-8ABA-47F6-B9DB-8B829B26DF15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6200000">
            <a:off x="5606888" y="1601935"/>
            <a:ext cx="2354088" cy="312658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F94B8E5-5177-4EE0-B497-FEE883F053DB}"/>
              </a:ext>
            </a:extLst>
          </p:cNvPr>
          <p:cNvSpPr txBox="1"/>
          <p:nvPr/>
        </p:nvSpPr>
        <p:spPr>
          <a:xfrm flipH="1">
            <a:off x="1903979" y="4147420"/>
            <a:ext cx="9121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Abadi Extra Light" panose="020B0204020104020204" pitchFamily="34" charset="0"/>
              </a:rPr>
              <a:t>ORBIT - Rear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209430-6141-4128-BCA4-B6711EA44401}"/>
              </a:ext>
            </a:extLst>
          </p:cNvPr>
          <p:cNvSpPr txBox="1"/>
          <p:nvPr/>
        </p:nvSpPr>
        <p:spPr>
          <a:xfrm flipH="1">
            <a:off x="6444784" y="4126318"/>
            <a:ext cx="96185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Abadi Extra Light" panose="020B0204020104020204" pitchFamily="34" charset="0"/>
              </a:rPr>
              <a:t>ORBIT - Front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43"/>
          <p:cNvSpPr txBox="1"/>
          <p:nvPr/>
        </p:nvSpPr>
        <p:spPr>
          <a:xfrm>
            <a:off x="0" y="124173"/>
            <a:ext cx="9144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Orbit: Future Production Plan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9" name="Google Shape;229;p43"/>
          <p:cNvSpPr txBox="1"/>
          <p:nvPr/>
        </p:nvSpPr>
        <p:spPr>
          <a:xfrm>
            <a:off x="0" y="107175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8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      </a:t>
            </a:r>
            <a:r>
              <a:rPr lang="en-IN" sz="9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</a:t>
            </a:r>
            <a:r>
              <a:rPr lang="en-IN" sz="900" dirty="0">
                <a:solidFill>
                  <a:schemeClr val="dk1"/>
                </a:solidFill>
                <a:latin typeface="Arial Nova Cond Light" panose="020B0306020202020204" pitchFamily="34" charset="0"/>
                <a:ea typeface="Roboto Mono"/>
                <a:cs typeface="Quire Sans" panose="020B0502040400020003" pitchFamily="34" charset="0"/>
                <a:sym typeface="Roboto Mono"/>
              </a:rPr>
              <a:t>(continued…)</a:t>
            </a:r>
            <a:endParaRPr lang="en-IN" sz="1600" dirty="0">
              <a:solidFill>
                <a:schemeClr val="dk1"/>
              </a:solidFill>
              <a:latin typeface="Arial Nova Cond Light" panose="020B0306020202020204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  <a:p>
            <a:pPr marL="6286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With Orbit, we aim to make the mass production of utility-drones cheaper and efficient in India (and maybe abroad).</a:t>
            </a:r>
          </a:p>
          <a:p>
            <a:pPr marL="6286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IN" sz="1200" dirty="0">
              <a:solidFill>
                <a:schemeClr val="dk1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  <a:p>
            <a:pPr marL="6286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We wish to keep our project open-source for more widespread &amp; creative development(s).</a:t>
            </a:r>
          </a:p>
          <a:p>
            <a:pPr marL="6286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>
              <a:solidFill>
                <a:schemeClr val="dk1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  <a:p>
            <a:pPr marL="6286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The cost of a typical market-available </a:t>
            </a:r>
            <a:r>
              <a:rPr lang="en-IN" sz="1200" i="1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DJI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</a:t>
            </a:r>
            <a:r>
              <a:rPr lang="en-IN" sz="1200" i="1" dirty="0" err="1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Naza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flight controller ranges somewhere between </a:t>
            </a:r>
            <a:r>
              <a:rPr lang="en-IN" sz="1100" dirty="0">
                <a:latin typeface="+mn-lt"/>
              </a:rPr>
              <a:t>₹</a:t>
            </a:r>
            <a:r>
              <a:rPr lang="en-IN" sz="1100" dirty="0">
                <a:latin typeface="+mn-lt"/>
                <a:cs typeface="Quire Sans" panose="020B0502040400020003" pitchFamily="34" charset="0"/>
              </a:rPr>
              <a:t>5000/- </a:t>
            </a:r>
            <a:r>
              <a:rPr lang="en-IN" sz="1200" dirty="0">
                <a:latin typeface="Quire Sans" panose="020B0502040400020003" pitchFamily="34" charset="0"/>
                <a:cs typeface="Quire Sans" panose="020B0502040400020003" pitchFamily="34" charset="0"/>
              </a:rPr>
              <a:t>to </a:t>
            </a:r>
            <a:r>
              <a:rPr lang="en-IN" sz="1100" dirty="0">
                <a:latin typeface="+mn-lt"/>
              </a:rPr>
              <a:t>₹</a:t>
            </a:r>
            <a:r>
              <a:rPr lang="en-IN" sz="1100" dirty="0">
                <a:latin typeface="+mn-lt"/>
                <a:cs typeface="Quire Sans" panose="020B0502040400020003" pitchFamily="34" charset="0"/>
              </a:rPr>
              <a:t>15000/-</a:t>
            </a:r>
            <a:r>
              <a:rPr lang="en-IN" sz="1200" dirty="0">
                <a:latin typeface="+mn-lt"/>
                <a:cs typeface="Quire Sans" panose="020B0502040400020003" pitchFamily="34" charset="0"/>
              </a:rPr>
              <a:t> </a:t>
            </a:r>
            <a:r>
              <a:rPr lang="en-IN" sz="1200" dirty="0">
                <a:latin typeface="Quire Sans" panose="020B0502040400020003" pitchFamily="34" charset="0"/>
                <a:cs typeface="Quire Sans" panose="020B0502040400020003" pitchFamily="34" charset="0"/>
              </a:rPr>
              <a:t>but our flight controller costs merely </a:t>
            </a:r>
            <a:r>
              <a:rPr lang="en-IN" sz="1100" dirty="0"/>
              <a:t>₹30/- </a:t>
            </a:r>
            <a:r>
              <a:rPr lang="en-IN" sz="1200" dirty="0">
                <a:latin typeface="Quire Sans" panose="020B0502040400020003" pitchFamily="34" charset="0"/>
                <a:cs typeface="Quire Sans" panose="020B0502040400020003" pitchFamily="34" charset="0"/>
              </a:rPr>
              <a:t>for PCB fabrication</a:t>
            </a:r>
            <a:r>
              <a:rPr lang="en-IN" sz="1200" dirty="0"/>
              <a:t> + </a:t>
            </a:r>
            <a:r>
              <a:rPr lang="en-IN" sz="1100" dirty="0"/>
              <a:t>₹1000/- </a:t>
            </a:r>
            <a:r>
              <a:rPr lang="en-IN" sz="1200" dirty="0">
                <a:latin typeface="Quire Sans" panose="020B0502040400020003" pitchFamily="34" charset="0"/>
                <a:cs typeface="Quire Sans" panose="020B0502040400020003" pitchFamily="34" charset="0"/>
              </a:rPr>
              <a:t>for all modules attached to it. Increasing module quality would result in a slight increase of the total cost.</a:t>
            </a:r>
          </a:p>
          <a:p>
            <a:pPr marL="6286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>
              <a:solidFill>
                <a:schemeClr val="dk1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  <a:p>
            <a:pPr marL="6286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Orbit has its own firmware plus it can also support other common firmwares like </a:t>
            </a:r>
            <a:r>
              <a:rPr lang="en-IN" sz="1200" dirty="0" err="1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ArduPilot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, </a:t>
            </a:r>
            <a:r>
              <a:rPr lang="en-IN" sz="1200" dirty="0" err="1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Betaflight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, </a:t>
            </a:r>
            <a:r>
              <a:rPr lang="en-IN" sz="1200" dirty="0" err="1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Cleanflight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 and </a:t>
            </a:r>
            <a:r>
              <a:rPr lang="en-IN" sz="1200" dirty="0" err="1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iNav</a:t>
            </a:r>
            <a:r>
              <a:rPr lang="en-IN" sz="1200" dirty="0">
                <a:solidFill>
                  <a:schemeClr val="dk1"/>
                </a:solidFill>
                <a:latin typeface="Quire Sans" panose="020B0502040400020003" pitchFamily="34" charset="0"/>
                <a:ea typeface="Roboto Mono"/>
                <a:cs typeface="Quire Sans" panose="020B0502040400020003" pitchFamily="34" charset="0"/>
                <a:sym typeface="Roboto Mono"/>
              </a:rPr>
              <a:t>. </a:t>
            </a:r>
          </a:p>
          <a:p>
            <a:pPr marL="628650" lvl="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1200" dirty="0">
              <a:solidFill>
                <a:schemeClr val="dk1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  <a:p>
            <a:pPr marL="457200" lvl="0">
              <a:lnSpc>
                <a:spcPct val="150000"/>
              </a:lnSpc>
            </a:pPr>
            <a:r>
              <a:rPr lang="en-IN" sz="1200" i="1" dirty="0">
                <a:latin typeface="Avenir Next LT Pro Light" panose="020B0604020202020204" pitchFamily="34" charset="0"/>
              </a:rPr>
              <a:t>     </a:t>
            </a:r>
          </a:p>
          <a:p>
            <a:pPr marL="457200" lvl="0">
              <a:lnSpc>
                <a:spcPct val="150000"/>
              </a:lnSpc>
            </a:pPr>
            <a:r>
              <a:rPr lang="en-IN" sz="1200" i="1" dirty="0">
                <a:latin typeface="Avenir Next LT Pro Light" panose="020B0604020202020204" pitchFamily="34" charset="0"/>
              </a:rPr>
              <a:t>     </a:t>
            </a:r>
            <a:r>
              <a:rPr lang="en-IN" sz="1000" i="1" dirty="0">
                <a:latin typeface="Avenir Next LT Pro Light" panose="020B0604020202020204" pitchFamily="34" charset="0"/>
              </a:rPr>
              <a:t>( Repository:  </a:t>
            </a:r>
            <a:r>
              <a:rPr lang="en-IN" sz="1000" i="1" dirty="0">
                <a:latin typeface="Avenir Next LT Pro Light" panose="020B0604020202020204" pitchFamily="34" charset="0"/>
                <a:hlinkClick r:id="rId4"/>
              </a:rPr>
              <a:t>https://github.com/Elvez/STM32F746-Flight-Controller</a:t>
            </a:r>
            <a:r>
              <a:rPr lang="en-IN" sz="1000" i="1" dirty="0">
                <a:latin typeface="Avenir Next LT Pro Light" panose="020B0604020202020204" pitchFamily="34" charset="0"/>
              </a:rPr>
              <a:t> )</a:t>
            </a:r>
            <a:endParaRPr lang="en-IN" sz="1200" dirty="0">
              <a:solidFill>
                <a:schemeClr val="dk1"/>
              </a:solidFill>
              <a:latin typeface="Quire Sans" panose="020B0502040400020003" pitchFamily="34" charset="0"/>
              <a:ea typeface="Roboto Mono"/>
              <a:cs typeface="Quire Sans" panose="020B0502040400020003" pitchFamily="34" charset="0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975"/>
            <a:ext cx="9143999" cy="514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F736C90-AD15-4E01-9CBD-15604C5599C3}"/>
              </a:ext>
            </a:extLst>
          </p:cNvPr>
          <p:cNvSpPr/>
          <p:nvPr/>
        </p:nvSpPr>
        <p:spPr>
          <a:xfrm>
            <a:off x="4417148" y="4501525"/>
            <a:ext cx="309700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800" b="1" spc="50" dirty="0">
                <a:ln w="0"/>
                <a:solidFill>
                  <a:srgbClr val="FFE5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badi" panose="020B0604020104020204" pitchFamily="34" charset="0"/>
                <a:sym typeface="Wingdings" panose="05000000000000000000" pitchFamily="2" charset="2"/>
              </a:rPr>
              <a:t>:)</a:t>
            </a:r>
            <a:endParaRPr lang="en-US" sz="4400" b="1" spc="50" dirty="0">
              <a:ln w="0"/>
              <a:solidFill>
                <a:srgbClr val="FFE5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33"/>
          <p:cNvSpPr txBox="1"/>
          <p:nvPr/>
        </p:nvSpPr>
        <p:spPr>
          <a:xfrm>
            <a:off x="-3578" y="145275"/>
            <a:ext cx="9147578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   </a:t>
            </a:r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Team member details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graphicFrame>
        <p:nvGraphicFramePr>
          <p:cNvPr id="159" name="Google Shape;159;p33"/>
          <p:cNvGraphicFramePr/>
          <p:nvPr>
            <p:extLst>
              <p:ext uri="{D42A27DB-BD31-4B8C-83A1-F6EECF244321}">
                <p14:modId xmlns:p14="http://schemas.microsoft.com/office/powerpoint/2010/main" val="3869756558"/>
              </p:ext>
            </p:extLst>
          </p:nvPr>
        </p:nvGraphicFramePr>
        <p:xfrm>
          <a:off x="221350" y="1302275"/>
          <a:ext cx="8634263" cy="2897150"/>
        </p:xfrm>
        <a:graphic>
          <a:graphicData uri="http://schemas.openxmlformats.org/drawingml/2006/table">
            <a:tbl>
              <a:tblPr>
                <a:noFill/>
                <a:tableStyleId>{C20BF308-34ED-4A9B-940B-B940BE949C40}</a:tableStyleId>
              </a:tblPr>
              <a:tblGrid>
                <a:gridCol w="2046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49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29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226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Orbit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Institute 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KIET Group of Institutions, Ghaziabad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Team Members &gt;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Bahnschrift SemiLight SemiConde" panose="020B0502040204020203" pitchFamily="34" charset="0"/>
                          <a:ea typeface="Roboto Mono"/>
                          <a:cs typeface="Roboto Mono"/>
                          <a:sym typeface="Roboto Mono"/>
                        </a:rPr>
                        <a:t>1 (Leader)</a:t>
                      </a:r>
                      <a:endParaRPr sz="1000" b="1">
                        <a:latin typeface="Bahnschrift SemiLight SemiConde" panose="020B0502040204020203" pitchFamily="34" charset="0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Bahnschrift SemiLight SemiConde" panose="020B0502040204020203" pitchFamily="34" charset="0"/>
                          <a:ea typeface="Roboto Mono"/>
                          <a:cs typeface="Roboto Mono"/>
                          <a:sym typeface="Roboto Mono"/>
                        </a:rPr>
                        <a:t>2</a:t>
                      </a:r>
                      <a:endParaRPr sz="1000" b="1">
                        <a:latin typeface="Bahnschrift SemiLight SemiConde" panose="020B0502040204020203" pitchFamily="34" charset="0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latin typeface="Bahnschrift SemiLight SemiConde" panose="020B0502040204020203" pitchFamily="34" charset="0"/>
                          <a:ea typeface="Roboto Mono"/>
                          <a:cs typeface="Roboto Mono"/>
                          <a:sym typeface="Roboto Mono"/>
                        </a:rPr>
                        <a:t>3</a:t>
                      </a:r>
                      <a:endParaRPr sz="1000" b="1" dirty="0">
                        <a:latin typeface="Bahnschrift SemiLight SemiConde" panose="020B0502040204020203" pitchFamily="34" charset="0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Name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Md. Aanis Noor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err="1">
                          <a:latin typeface="Bahnschrift SemiLight SemiConde" panose="020B0502040204020203" pitchFamily="34" charset="0"/>
                        </a:rPr>
                        <a:t>Pravesh</a:t>
                      </a: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 Narayan </a:t>
                      </a:r>
                      <a:r>
                        <a:rPr lang="en-IN" dirty="0" err="1">
                          <a:latin typeface="Bahnschrift SemiLight SemiConde" panose="020B0502040204020203" pitchFamily="34" charset="0"/>
                        </a:rPr>
                        <a:t>Soni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Prateek Gupta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Batch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2022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2022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>
                          <a:latin typeface="Bahnschrift SemiLight SemiConde" panose="020B0502040204020203" pitchFamily="34" charset="0"/>
                        </a:rPr>
                        <a:t>2022</a:t>
                      </a: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Area of expertise</a:t>
                      </a:r>
                      <a:endParaRPr sz="1000" b="1"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L="28575" marR="28575" marT="19050" marB="19050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+Project Planning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+Software testing/debugging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+Computer Vision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Bahnschrift SemiLight SemiConde" panose="020B0502040204020203" pitchFamily="34" charset="0"/>
                        </a:rPr>
                        <a:t>+Embedded firmware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Bahnschrift SemiLight SemiConde" panose="020B0502040204020203" pitchFamily="34" charset="0"/>
                        </a:rPr>
                        <a:t>+Hardware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Bahnschrift SemiLight SemiConde" panose="020B0502040204020203" pitchFamily="34" charset="0"/>
                        </a:rPr>
                        <a:t>+Drone tech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+AI training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+Software coding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200" dirty="0">
                          <a:latin typeface="Bahnschrift SemiLight SemiConde" panose="020B0502040204020203" pitchFamily="34" charset="0"/>
                        </a:rPr>
                        <a:t>+UI</a:t>
                      </a:r>
                      <a:endParaRPr lang="en-IN" dirty="0">
                        <a:latin typeface="Bahnschrift SemiLight SemiConde" panose="020B0502040204020203" pitchFamily="34" charset="0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latin typeface="Bahnschrift SemiLight SemiConde" panose="020B0502040204020203" pitchFamily="34" charset="0"/>
                      </a:endParaRPr>
                    </a:p>
                  </a:txBody>
                  <a:tcPr marL="28575" marR="28575" marT="19050" marB="19050" anchor="b">
                    <a:lnL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0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5"/>
          <p:cNvSpPr txBox="1"/>
          <p:nvPr/>
        </p:nvSpPr>
        <p:spPr>
          <a:xfrm>
            <a:off x="0" y="124173"/>
            <a:ext cx="9143999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Functionalities of the UAV drone            </a:t>
            </a:r>
            <a:endParaRPr sz="2000" b="1" i="1" u="sng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3" name="Google Shape;173;p35"/>
          <p:cNvSpPr txBox="1"/>
          <p:nvPr/>
        </p:nvSpPr>
        <p:spPr>
          <a:xfrm>
            <a:off x="135875" y="1983305"/>
            <a:ext cx="8547000" cy="13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 Mono"/>
              <a:buChar char="❏"/>
            </a:pPr>
            <a:endParaRPr lang="en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 Mono"/>
              <a:buChar char="❏"/>
            </a:pPr>
            <a:r>
              <a:rPr lang="e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Quire Sans" panose="020B0502040400020003" pitchFamily="34" charset="0"/>
                <a:sym typeface="Roboto Mono"/>
              </a:rPr>
              <a:t>What all can the drone do?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US" sz="12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US" sz="1100" i="1" dirty="0">
                <a:latin typeface="Roboto Mono"/>
                <a:ea typeface="Roboto Mono"/>
                <a:cs typeface="Roboto Mono"/>
                <a:sym typeface="Roboto Mono"/>
              </a:rPr>
              <a:t>+ Autonomous path traversal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US" sz="1100" i="1" dirty="0">
                <a:latin typeface="Roboto Mono"/>
                <a:ea typeface="Roboto Mono"/>
                <a:cs typeface="Roboto Mono"/>
                <a:sym typeface="Roboto Mono"/>
              </a:rPr>
              <a:t>	+ Carry/drop payloads up to 3kgs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US" sz="1100" i="1" dirty="0">
                <a:latin typeface="Roboto Mono"/>
                <a:ea typeface="Roboto Mono"/>
                <a:cs typeface="Roboto Mono"/>
                <a:sym typeface="Roboto Mono"/>
              </a:rPr>
              <a:t>	+ Detect obstacles and correct its path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US" sz="1100" i="1" dirty="0">
                <a:latin typeface="Roboto Mono"/>
                <a:ea typeface="Roboto Mono"/>
                <a:cs typeface="Roboto Mono"/>
                <a:sym typeface="Roboto Mono"/>
              </a:rPr>
              <a:t>	+ Show a camera-feed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 Mono"/>
              <a:buChar char="❏"/>
            </a:pPr>
            <a:r>
              <a:rPr lang="e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Roboto Mono"/>
                <a:sym typeface="Roboto Mono"/>
              </a:rPr>
              <a:t>What all activities can it perform?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" sz="1700" i="1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100" i="1" dirty="0">
                <a:latin typeface="Roboto Mono"/>
                <a:ea typeface="Roboto Mono"/>
                <a:cs typeface="Roboto Mono"/>
                <a:sym typeface="Roboto Mono"/>
              </a:rPr>
              <a:t>+ </a:t>
            </a: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Reach a defined height automatically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	+ Grab a payload; drop the payload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	+ Detect gates; go through them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	+ Move on its x-y axis automatically; z-axis fixed for this task</a:t>
            </a:r>
          </a:p>
          <a:p>
            <a:pPr marL="12065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 Mono"/>
              <a:buChar char="❏"/>
            </a:pPr>
            <a:r>
              <a:rPr lang="e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Roboto Mono"/>
                <a:sym typeface="Roboto Mono"/>
              </a:rPr>
              <a:t>Are there any things that the </a:t>
            </a:r>
            <a:r>
              <a:rPr lang="en-I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Roboto Mono"/>
                <a:sym typeface="Roboto Mono"/>
              </a:rPr>
              <a:t>drone</a:t>
            </a:r>
            <a:r>
              <a:rPr lang="e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Roboto Mono"/>
                <a:sym typeface="Roboto Mono"/>
              </a:rPr>
              <a:t> can do above and beyond the requirement?</a:t>
            </a:r>
          </a:p>
          <a:p>
            <a:pPr marL="120650" lvl="1">
              <a:buSzPts val="1700"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" sz="1100" i="1" dirty="0">
                <a:latin typeface="Roboto Mono"/>
                <a:ea typeface="Roboto Mono"/>
                <a:cs typeface="Roboto Mono"/>
                <a:sym typeface="Roboto Mono"/>
              </a:rPr>
              <a:t>+ </a:t>
            </a: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Can be tweaked to traverse other dissimilar paths</a:t>
            </a:r>
          </a:p>
          <a:p>
            <a:pPr marL="120650" lvl="1">
              <a:buSzPts val="1700"/>
            </a:pPr>
            <a:r>
              <a:rPr lang="en-IN" sz="1100" i="1" dirty="0">
                <a:latin typeface="Roboto Mono"/>
                <a:ea typeface="Roboto Mono"/>
                <a:cs typeface="Roboto Mono"/>
                <a:sym typeface="Roboto Mono"/>
              </a:rPr>
              <a:t>	+ Actual payload capacity &gt; required payload capacity</a:t>
            </a:r>
            <a:endParaRPr lang="en" sz="1100" i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20650" lvl="1">
              <a:buSzPts val="1700"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Roboto Mono"/>
              <a:buChar char="❏"/>
            </a:pPr>
            <a:r>
              <a:rPr lang="en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Emoji" panose="020B0502040204020203" pitchFamily="34" charset="0"/>
                <a:ea typeface="Segoe UI Emoji" panose="020B0502040204020203" pitchFamily="34" charset="0"/>
                <a:cs typeface="Roboto Mono"/>
                <a:sym typeface="Roboto Mono"/>
              </a:rPr>
              <a:t>Are there any out of the box functionalities?</a:t>
            </a:r>
          </a:p>
          <a:p>
            <a:pPr marL="120650" lvl="0">
              <a:buSzPts val="1700"/>
            </a:pPr>
            <a:r>
              <a:rPr lang="en-IN" sz="1050" dirty="0">
                <a:latin typeface="Roboto Mono"/>
                <a:ea typeface="Roboto Mono"/>
                <a:cs typeface="Roboto Mono"/>
                <a:sym typeface="Roboto Mono"/>
              </a:rPr>
              <a:t>	</a:t>
            </a:r>
            <a:r>
              <a:rPr lang="en-IN" sz="1050" i="1" dirty="0">
                <a:latin typeface="Roboto Mono"/>
                <a:ea typeface="Roboto Mono"/>
                <a:cs typeface="Quire Sans" panose="020B0502040400020003" pitchFamily="34" charset="0"/>
                <a:sym typeface="Roboto Mono"/>
              </a:rPr>
              <a:t>+ Can read bar-codes for exact point delivery and other programmed functions</a:t>
            </a:r>
            <a:endParaRPr lang="en-IN" sz="105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20650" lvl="0">
              <a:buSzPts val="1700"/>
            </a:pPr>
            <a:r>
              <a:rPr lang="en-IN" sz="1050" i="1" dirty="0">
                <a:latin typeface="Roboto Mono"/>
                <a:ea typeface="Roboto Mono"/>
                <a:cs typeface="Quire Sans" panose="020B0502040400020003" pitchFamily="34" charset="0"/>
                <a:sym typeface="Roboto Mono"/>
              </a:rPr>
              <a:t>	</a:t>
            </a:r>
            <a:r>
              <a:rPr lang="en-IN" sz="1100" i="1" dirty="0">
                <a:latin typeface="Roboto Mono"/>
                <a:ea typeface="Roboto Mono"/>
                <a:cs typeface="Quire Sans" panose="020B0502040400020003" pitchFamily="34" charset="0"/>
                <a:sym typeface="Roboto Mono"/>
              </a:rPr>
              <a:t>+ Available on demand camera-feed</a:t>
            </a:r>
          </a:p>
          <a:p>
            <a:pPr marL="120650" lvl="0">
              <a:buSzPts val="1700"/>
            </a:pPr>
            <a:r>
              <a:rPr lang="en-IN" sz="1100" i="1" dirty="0">
                <a:latin typeface="Roboto Mono"/>
                <a:ea typeface="Roboto Mono"/>
                <a:cs typeface="Quire Sans" panose="020B0502040400020003" pitchFamily="34" charset="0"/>
                <a:sym typeface="Roboto Mono"/>
              </a:rPr>
              <a:t>	+ Live (trained) object detection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FF39499-B148-4A5D-BA12-46496E7EF2E5}"/>
              </a:ext>
            </a:extLst>
          </p:cNvPr>
          <p:cNvCxnSpPr>
            <a:cxnSpLocks/>
          </p:cNvCxnSpPr>
          <p:nvPr/>
        </p:nvCxnSpPr>
        <p:spPr>
          <a:xfrm>
            <a:off x="211015" y="1863970"/>
            <a:ext cx="87571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DE2FD1-F6FF-434B-8A72-46D8B8301262}"/>
              </a:ext>
            </a:extLst>
          </p:cNvPr>
          <p:cNvCxnSpPr>
            <a:cxnSpLocks/>
          </p:cNvCxnSpPr>
          <p:nvPr/>
        </p:nvCxnSpPr>
        <p:spPr>
          <a:xfrm>
            <a:off x="211015" y="3043318"/>
            <a:ext cx="87571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92A5D6-A38C-4D5F-944B-7592DE861516}"/>
              </a:ext>
            </a:extLst>
          </p:cNvPr>
          <p:cNvCxnSpPr>
            <a:cxnSpLocks/>
          </p:cNvCxnSpPr>
          <p:nvPr/>
        </p:nvCxnSpPr>
        <p:spPr>
          <a:xfrm>
            <a:off x="211015" y="3859231"/>
            <a:ext cx="87571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36"/>
          <p:cNvSpPr txBox="1"/>
          <p:nvPr/>
        </p:nvSpPr>
        <p:spPr>
          <a:xfrm>
            <a:off x="-3578" y="145275"/>
            <a:ext cx="914757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  Drone specifications</a:t>
            </a:r>
            <a:r>
              <a:rPr lang="e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" name="Google Shape;180;p36"/>
          <p:cNvSpPr txBox="1"/>
          <p:nvPr/>
        </p:nvSpPr>
        <p:spPr>
          <a:xfrm>
            <a:off x="386857" y="1350120"/>
            <a:ext cx="8757142" cy="588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AC74C9-32AD-4593-9F02-6C09885C4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050EEB21-9157-4721-99C0-48C0394DBF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970390"/>
              </p:ext>
            </p:extLst>
          </p:nvPr>
        </p:nvGraphicFramePr>
        <p:xfrm>
          <a:off x="434061" y="835719"/>
          <a:ext cx="8323082" cy="3910032"/>
        </p:xfrm>
        <a:graphic>
          <a:graphicData uri="http://schemas.openxmlformats.org/drawingml/2006/table">
            <a:tbl>
              <a:tblPr firstRow="1" bandRow="1">
                <a:effectLst>
                  <a:reflection blurRad="6350" stA="50000" endA="300" endPos="55000" dir="5400000" sy="-100000" algn="bl" rotWithShape="0"/>
                </a:effectLst>
                <a:tableStyleId>{C083E6E3-FA7D-4D7B-A595-EF9225AFEA82}</a:tableStyleId>
              </a:tblPr>
              <a:tblGrid>
                <a:gridCol w="2358376">
                  <a:extLst>
                    <a:ext uri="{9D8B030D-6E8A-4147-A177-3AD203B41FA5}">
                      <a16:colId xmlns:a16="http://schemas.microsoft.com/office/drawing/2014/main" val="2176381671"/>
                    </a:ext>
                  </a:extLst>
                </a:gridCol>
                <a:gridCol w="5964706">
                  <a:extLst>
                    <a:ext uri="{9D8B030D-6E8A-4147-A177-3AD203B41FA5}">
                      <a16:colId xmlns:a16="http://schemas.microsoft.com/office/drawing/2014/main" val="1409184476"/>
                    </a:ext>
                  </a:extLst>
                </a:gridCol>
              </a:tblGrid>
              <a:tr h="247033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altLang="en-US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Frame model / Material</a:t>
                      </a:r>
                      <a:endParaRPr lang="en-IN" sz="1100" b="1" dirty="0">
                        <a:latin typeface="Daytona Pro Condensed Light" panose="020B0306030503040204" pitchFamily="34" charset="0"/>
                        <a:ea typeface="Segoe UI Emoj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b="0" dirty="0">
                          <a:latin typeface="Abadi" panose="020B0604020104020204" pitchFamily="34" charset="0"/>
                        </a:rPr>
                        <a:t>Mini 290 (Carbon Fiber)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53463407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Frame wheelbase (mm)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b="0" dirty="0">
                          <a:latin typeface="Abadi" panose="020B0604020104020204" pitchFamily="34" charset="0"/>
                        </a:rPr>
                        <a:t>290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3703349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Frame arm size (mm)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b="0" dirty="0">
                          <a:latin typeface="Abadi" panose="020B0604020104020204" pitchFamily="34" charset="0"/>
                        </a:rPr>
                        <a:t>125 x 25 (L x W)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75389000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US" altLang="en-US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Multi-copter type </a:t>
                      </a:r>
                      <a:endParaRPr lang="en-IN" sz="1100" b="1" dirty="0">
                        <a:latin typeface="Daytona Pro Condensed Light" panose="020B0306030503040204" pitchFamily="34" charset="0"/>
                        <a:ea typeface="Segoe UI Emoj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Hexacopter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57692778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US" altLang="en-US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ESC category </a:t>
                      </a:r>
                      <a:endParaRPr lang="en-IN" sz="1100" b="1" dirty="0">
                        <a:latin typeface="Daytona Pro Condensed Light" panose="020B0306030503040204" pitchFamily="34" charset="0"/>
                        <a:ea typeface="Segoe UI Emoj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25A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9700020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Motor rating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2300kV BLDC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54700323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Propeller rating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5” 5030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78660469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Flight Controller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DJI </a:t>
                      </a:r>
                      <a:r>
                        <a:rPr lang="en-IN" sz="1100" dirty="0" err="1">
                          <a:latin typeface="Abadi" panose="020B0604020104020204" pitchFamily="34" charset="0"/>
                        </a:rPr>
                        <a:t>Naza</a:t>
                      </a:r>
                      <a:r>
                        <a:rPr lang="en-IN" sz="1100" dirty="0">
                          <a:latin typeface="Abadi" panose="020B0604020104020204" pitchFamily="34" charset="0"/>
                        </a:rPr>
                        <a:t> M-lite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16067847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Battery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3300mAh </a:t>
                      </a:r>
                      <a:r>
                        <a:rPr lang="en-IN" sz="1100" dirty="0" err="1">
                          <a:latin typeface="Abadi" panose="020B0604020104020204" pitchFamily="34" charset="0"/>
                        </a:rPr>
                        <a:t>LiPO</a:t>
                      </a:r>
                      <a:r>
                        <a:rPr lang="en-IN" sz="1100" dirty="0">
                          <a:latin typeface="Abadi" panose="020B0604020104020204" pitchFamily="34" charset="0"/>
                        </a:rPr>
                        <a:t> battery 3S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55514184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Claw servo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M-995 10kg Servo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7583655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Compass Module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HMC5883L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96632244"/>
                  </a:ext>
                </a:extLst>
              </a:tr>
              <a:tr h="282912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Master microcontroller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badi" panose="020B0604020104020204" pitchFamily="34" charset="0"/>
                          <a:ea typeface="+mn-ea"/>
                          <a:cs typeface="Calibri"/>
                        </a:rPr>
                        <a:t>STM32F103C8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6336441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Camera for obstacle detection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Pixy2cam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7260123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IR Sensor for obstacle avoidance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>
                          <a:latin typeface="Abadi" panose="020B0604020104020204" pitchFamily="34" charset="0"/>
                        </a:rPr>
                        <a:t>Sharp GP2D12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851790"/>
                  </a:ext>
                </a:extLst>
              </a:tr>
              <a:tr h="247033">
                <a:tc>
                  <a:txBody>
                    <a:bodyPr/>
                    <a:lstStyle/>
                    <a:p>
                      <a:r>
                        <a:rPr lang="en-IN" sz="1100" b="1" dirty="0" err="1">
                          <a:latin typeface="Daytona Pro Condensed Light" panose="020B0306030503040204" pitchFamily="34" charset="0"/>
                          <a:ea typeface="Segoe UI Emoji" panose="020B0502040204020203" pitchFamily="34" charset="0"/>
                        </a:rPr>
                        <a:t>RxTx</a:t>
                      </a:r>
                      <a:endParaRPr lang="en-IN" sz="1100" b="1" dirty="0">
                        <a:latin typeface="Daytona Pro Condensed Light" panose="020B0306030503040204" pitchFamily="34" charset="0"/>
                        <a:ea typeface="Segoe UI Emoji" panose="020B0502040204020203" pitchFamily="34" charset="0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dirty="0" err="1">
                          <a:latin typeface="Abadi" panose="020B0604020104020204" pitchFamily="34" charset="0"/>
                        </a:rPr>
                        <a:t>Radiolink</a:t>
                      </a:r>
                      <a:r>
                        <a:rPr lang="en-IN" sz="1100" dirty="0">
                          <a:latin typeface="Abadi" panose="020B0604020104020204" pitchFamily="34" charset="0"/>
                        </a:rPr>
                        <a:t> R12DS pair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9085649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7"/>
          <p:cNvSpPr txBox="1"/>
          <p:nvPr/>
        </p:nvSpPr>
        <p:spPr>
          <a:xfrm>
            <a:off x="0" y="145275"/>
            <a:ext cx="9143999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Robot/solution limitations</a:t>
            </a:r>
            <a:r>
              <a:rPr lang="e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7" name="Google Shape;187;p37"/>
          <p:cNvSpPr txBox="1"/>
          <p:nvPr/>
        </p:nvSpPr>
        <p:spPr>
          <a:xfrm>
            <a:off x="298499" y="712425"/>
            <a:ext cx="85470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i="1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i="1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endParaRPr lang="en-US" sz="1200" i="1" u="sng" dirty="0">
              <a:latin typeface="Roboto Mono"/>
              <a:ea typeface="Roboto Mono"/>
              <a:cs typeface="Roboto Mono"/>
              <a:sym typeface="Roboto Mono"/>
            </a:endParaRPr>
          </a:p>
          <a:p>
            <a:r>
              <a:rPr lang="en-US" sz="1200" i="1" dirty="0">
                <a:latin typeface="Roboto Mono"/>
                <a:ea typeface="Roboto Mono"/>
                <a:cs typeface="Roboto Mono"/>
                <a:sym typeface="Roboto Mono"/>
              </a:rPr>
              <a:t>Q. </a:t>
            </a:r>
            <a:r>
              <a:rPr lang="en-US" sz="1200" i="1" u="sng" dirty="0">
                <a:latin typeface="Roboto Mono"/>
                <a:ea typeface="Roboto Mono"/>
                <a:cs typeface="Roboto Mono"/>
                <a:sym typeface="Roboto Mono"/>
              </a:rPr>
              <a:t>Are there any limitations compared to the requirements?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	+ 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No limitations </a:t>
            </a:r>
            <a:r>
              <a:rPr lang="en-IN" sz="1200" dirty="0" err="1">
                <a:latin typeface="Roboto Mono"/>
                <a:ea typeface="Roboto Mono"/>
                <a:cs typeface="Roboto Mono"/>
                <a:sym typeface="Roboto Mono"/>
              </a:rPr>
              <a:t>wrt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 the requirements.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i="1" dirty="0">
                <a:latin typeface="Roboto Mono"/>
                <a:ea typeface="Roboto Mono"/>
                <a:cs typeface="Roboto Mono"/>
                <a:sym typeface="Roboto Mono"/>
              </a:rPr>
              <a:t>Q.</a:t>
            </a:r>
            <a:r>
              <a:rPr lang="en" sz="1200" i="1" dirty="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" sz="1200" i="1" u="sng" dirty="0">
                <a:latin typeface="Roboto Mono"/>
                <a:ea typeface="Roboto Mono"/>
                <a:cs typeface="Roboto Mono"/>
                <a:sym typeface="Roboto Mono"/>
              </a:rPr>
              <a:t>What can the robot not do?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	- 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Cannot lift payloads above 3kg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	- Speed limited to approximately 0.5m/s while carrying payload (when automated)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BAF83E96-E990-4772-BE6B-442B45C4BB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9850" y="1038225"/>
            <a:ext cx="3924300" cy="3067050"/>
          </a:xfrm>
          <a:prstGeom prst="rect">
            <a:avLst/>
          </a:prstGeom>
        </p:spPr>
      </p:pic>
      <p:sp>
        <p:nvSpPr>
          <p:cNvPr id="193" name="Google Shape;193;p38"/>
          <p:cNvSpPr txBox="1"/>
          <p:nvPr/>
        </p:nvSpPr>
        <p:spPr>
          <a:xfrm>
            <a:off x="0" y="145275"/>
            <a:ext cx="9143999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Robot Visualization -3D Diagram/Sketch</a:t>
            </a:r>
            <a:endParaRPr lang="en-IN"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B05E692-9173-4C1D-9B7A-8FA587C7C085}"/>
              </a:ext>
            </a:extLst>
          </p:cNvPr>
          <p:cNvCxnSpPr>
            <a:cxnSpLocks/>
          </p:cNvCxnSpPr>
          <p:nvPr/>
        </p:nvCxnSpPr>
        <p:spPr>
          <a:xfrm>
            <a:off x="4607999" y="1908000"/>
            <a:ext cx="0" cy="239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C3F7EA-AFA0-4C88-8A93-972ECDFCDB66}"/>
              </a:ext>
            </a:extLst>
          </p:cNvPr>
          <p:cNvCxnSpPr>
            <a:cxnSpLocks/>
          </p:cNvCxnSpPr>
          <p:nvPr/>
        </p:nvCxnSpPr>
        <p:spPr>
          <a:xfrm flipH="1">
            <a:off x="4132800" y="1038225"/>
            <a:ext cx="1303200" cy="754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69110ED-A532-479D-AAAA-01157B4F26CB}"/>
              </a:ext>
            </a:extLst>
          </p:cNvPr>
          <p:cNvCxnSpPr>
            <a:cxnSpLocks/>
          </p:cNvCxnSpPr>
          <p:nvPr/>
        </p:nvCxnSpPr>
        <p:spPr>
          <a:xfrm flipH="1">
            <a:off x="5134800" y="2753025"/>
            <a:ext cx="1303200" cy="7545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0" name="Connector: Elbow 199">
            <a:extLst>
              <a:ext uri="{FF2B5EF4-FFF2-40B4-BE49-F238E27FC236}">
                <a16:creationId xmlns:a16="http://schemas.microsoft.com/office/drawing/2014/main" id="{49EA6849-6DF7-4074-A58B-81EBB4C880CF}"/>
              </a:ext>
            </a:extLst>
          </p:cNvPr>
          <p:cNvCxnSpPr>
            <a:cxnSpLocks/>
          </p:cNvCxnSpPr>
          <p:nvPr/>
        </p:nvCxnSpPr>
        <p:spPr>
          <a:xfrm rot="16200000" flipV="1">
            <a:off x="3519332" y="3321940"/>
            <a:ext cx="1806014" cy="371320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E19BBFCD-3BB3-43AE-BA60-CD6984833D1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99109" y="3313622"/>
            <a:ext cx="1805878" cy="388091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9" name="TextBox 208">
            <a:extLst>
              <a:ext uri="{FF2B5EF4-FFF2-40B4-BE49-F238E27FC236}">
                <a16:creationId xmlns:a16="http://schemas.microsoft.com/office/drawing/2014/main" id="{42B73B59-87C5-46C1-BAFE-F953A33CA064}"/>
              </a:ext>
            </a:extLst>
          </p:cNvPr>
          <p:cNvSpPr txBox="1"/>
          <p:nvPr/>
        </p:nvSpPr>
        <p:spPr>
          <a:xfrm>
            <a:off x="4169399" y="4380366"/>
            <a:ext cx="877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IR </a:t>
            </a:r>
            <a:r>
              <a:rPr lang="en-US" sz="1100" dirty="0">
                <a:solidFill>
                  <a:srgbClr val="FF0000"/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Sensors</a:t>
            </a:r>
            <a:endParaRPr lang="en-IN" sz="1050" dirty="0">
              <a:solidFill>
                <a:srgbClr val="FF0000"/>
              </a:solidFill>
              <a:effectLst>
                <a:reflection blurRad="6350" stA="50000" endA="300" endPos="50000" dist="60007" dir="5400000" sy="-100000" algn="bl" rotWithShape="0"/>
              </a:effectLst>
            </a:endParaRPr>
          </a:p>
        </p:txBody>
      </p: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E5DC4E57-3225-49A3-97A3-1DEE8730DFE0}"/>
              </a:ext>
            </a:extLst>
          </p:cNvPr>
          <p:cNvCxnSpPr>
            <a:cxnSpLocks/>
          </p:cNvCxnSpPr>
          <p:nvPr/>
        </p:nvCxnSpPr>
        <p:spPr>
          <a:xfrm flipH="1">
            <a:off x="4572000" y="1603800"/>
            <a:ext cx="2029430" cy="1061592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3CDB90DD-27A4-4197-B8E0-DED77C06EBBF}"/>
              </a:ext>
            </a:extLst>
          </p:cNvPr>
          <p:cNvSpPr txBox="1"/>
          <p:nvPr/>
        </p:nvSpPr>
        <p:spPr>
          <a:xfrm>
            <a:off x="6570150" y="1458595"/>
            <a:ext cx="165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B050"/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Flight </a:t>
            </a:r>
            <a:r>
              <a:rPr lang="en-US" sz="1100" dirty="0">
                <a:solidFill>
                  <a:srgbClr val="00B050"/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Controller</a:t>
            </a:r>
            <a:endParaRPr lang="en-IN" sz="1050" dirty="0">
              <a:solidFill>
                <a:srgbClr val="00B050"/>
              </a:solidFill>
              <a:effectLst>
                <a:reflection blurRad="6350" stA="50000" endA="300" endPos="50000" dist="60007" dir="5400000" sy="-100000" algn="bl" rotWithShape="0"/>
              </a:effectLst>
            </a:endParaRP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F4A08D50-DE3C-41B2-B2F2-FE40CD9B9391}"/>
              </a:ext>
            </a:extLst>
          </p:cNvPr>
          <p:cNvCxnSpPr>
            <a:cxnSpLocks/>
          </p:cNvCxnSpPr>
          <p:nvPr/>
        </p:nvCxnSpPr>
        <p:spPr>
          <a:xfrm flipH="1">
            <a:off x="4675279" y="2915400"/>
            <a:ext cx="2512802" cy="727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5E5172D5-8C44-4904-BA6D-E17FAA4B8545}"/>
              </a:ext>
            </a:extLst>
          </p:cNvPr>
          <p:cNvSpPr txBox="1"/>
          <p:nvPr/>
        </p:nvSpPr>
        <p:spPr>
          <a:xfrm>
            <a:off x="7188678" y="2776900"/>
            <a:ext cx="165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00B0F0"/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Compass</a:t>
            </a:r>
            <a:endParaRPr lang="en-IN" sz="1100" dirty="0">
              <a:solidFill>
                <a:srgbClr val="00B0F0"/>
              </a:solidFill>
              <a:effectLst>
                <a:reflection blurRad="6350" stA="50000" endA="300" endPos="50000" dist="60007" dir="5400000" sy="-100000" algn="bl" rotWithShape="0"/>
              </a:effectLst>
            </a:endParaRPr>
          </a:p>
        </p:txBody>
      </p: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F9C068ED-ECF3-4848-B7C2-FFE0B062637C}"/>
              </a:ext>
            </a:extLst>
          </p:cNvPr>
          <p:cNvCxnSpPr>
            <a:cxnSpLocks/>
          </p:cNvCxnSpPr>
          <p:nvPr/>
        </p:nvCxnSpPr>
        <p:spPr>
          <a:xfrm>
            <a:off x="2004646" y="2433709"/>
            <a:ext cx="2468880" cy="0"/>
          </a:xfrm>
          <a:prstGeom prst="straightConnector1">
            <a:avLst/>
          </a:prstGeom>
          <a:ln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595A2499-3459-4196-AB97-B7DAF6BB5DC2}"/>
              </a:ext>
            </a:extLst>
          </p:cNvPr>
          <p:cNvSpPr txBox="1"/>
          <p:nvPr/>
        </p:nvSpPr>
        <p:spPr>
          <a:xfrm>
            <a:off x="1439187" y="2302904"/>
            <a:ext cx="69206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n w="3175">
                  <a:noFill/>
                  <a:prstDash val="sysDot"/>
                </a:ln>
                <a:solidFill>
                  <a:schemeClr val="accent1">
                    <a:lumMod val="75000"/>
                  </a:schemeClr>
                </a:solidFill>
                <a:effectLst>
                  <a:reflection blurRad="6350" stA="50000" endA="300" endPos="50000" dist="29997" dir="5400000" sy="-100000" algn="bl" rotWithShape="0"/>
                </a:effectLst>
              </a:rPr>
              <a:t>Master</a:t>
            </a:r>
            <a:endParaRPr lang="en-IN" sz="1100" dirty="0">
              <a:ln w="3175">
                <a:noFill/>
                <a:prstDash val="sysDot"/>
              </a:ln>
              <a:solidFill>
                <a:schemeClr val="accent1">
                  <a:lumMod val="75000"/>
                </a:schemeClr>
              </a:solidFill>
              <a:effectLst>
                <a:reflection blurRad="6350" stA="50000" endA="300" endPos="50000" dist="29997" dir="5400000" sy="-100000" algn="bl" rotWithShape="0"/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89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Rectangle 389">
            <a:extLst>
              <a:ext uri="{FF2B5EF4-FFF2-40B4-BE49-F238E27FC236}">
                <a16:creationId xmlns:a16="http://schemas.microsoft.com/office/drawing/2014/main" id="{4F81E62F-92D3-4DAD-8626-C359175B1EF1}"/>
              </a:ext>
            </a:extLst>
          </p:cNvPr>
          <p:cNvSpPr/>
          <p:nvPr/>
        </p:nvSpPr>
        <p:spPr>
          <a:xfrm>
            <a:off x="3446850" y="2583873"/>
            <a:ext cx="2494766" cy="866383"/>
          </a:xfrm>
          <a:prstGeom prst="rect">
            <a:avLst/>
          </a:prstGeom>
          <a:solidFill>
            <a:srgbClr val="E7E6E6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Master controller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STM32F103C8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 (32-bit)</a:t>
            </a:r>
          </a:p>
        </p:txBody>
      </p:sp>
      <p:sp>
        <p:nvSpPr>
          <p:cNvPr id="391" name="Rectangle 390">
            <a:extLst>
              <a:ext uri="{FF2B5EF4-FFF2-40B4-BE49-F238E27FC236}">
                <a16:creationId xmlns:a16="http://schemas.microsoft.com/office/drawing/2014/main" id="{4EDD25DC-2392-4F4D-8F27-7D84792C01A0}"/>
              </a:ext>
            </a:extLst>
          </p:cNvPr>
          <p:cNvSpPr/>
          <p:nvPr/>
        </p:nvSpPr>
        <p:spPr>
          <a:xfrm>
            <a:off x="2559590" y="3705578"/>
            <a:ext cx="2494766" cy="489852"/>
          </a:xfrm>
          <a:prstGeom prst="rect">
            <a:avLst/>
          </a:prstGeom>
          <a:solidFill>
            <a:srgbClr val="E7E6E6">
              <a:lumMod val="5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Flight Controller 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32-bit</a:t>
            </a:r>
          </a:p>
        </p:txBody>
      </p:sp>
      <p:sp>
        <p:nvSpPr>
          <p:cNvPr id="392" name="Rectangle 391">
            <a:extLst>
              <a:ext uri="{FF2B5EF4-FFF2-40B4-BE49-F238E27FC236}">
                <a16:creationId xmlns:a16="http://schemas.microsoft.com/office/drawing/2014/main" id="{854EA310-40AB-4ECD-9A3B-81A9D7AE8A52}"/>
              </a:ext>
            </a:extLst>
          </p:cNvPr>
          <p:cNvSpPr/>
          <p:nvPr/>
        </p:nvSpPr>
        <p:spPr>
          <a:xfrm>
            <a:off x="2005247" y="1827760"/>
            <a:ext cx="1482167" cy="349014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AI Camera 1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393" name="Rectangle 392">
            <a:extLst>
              <a:ext uri="{FF2B5EF4-FFF2-40B4-BE49-F238E27FC236}">
                <a16:creationId xmlns:a16="http://schemas.microsoft.com/office/drawing/2014/main" id="{569F2CF7-019D-46CF-AA5F-6991BA7469FF}"/>
              </a:ext>
            </a:extLst>
          </p:cNvPr>
          <p:cNvSpPr/>
          <p:nvPr/>
        </p:nvSpPr>
        <p:spPr>
          <a:xfrm>
            <a:off x="4185280" y="1861104"/>
            <a:ext cx="1043836" cy="293734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Compass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5DDEDC4B-4747-4049-A36B-41DA6F2F280A}"/>
              </a:ext>
            </a:extLst>
          </p:cNvPr>
          <p:cNvSpPr/>
          <p:nvPr/>
        </p:nvSpPr>
        <p:spPr>
          <a:xfrm>
            <a:off x="1713288" y="2942096"/>
            <a:ext cx="983773" cy="226133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IR (Left)</a:t>
            </a:r>
          </a:p>
        </p:txBody>
      </p:sp>
      <p:sp>
        <p:nvSpPr>
          <p:cNvPr id="395" name="Rectangle 394">
            <a:extLst>
              <a:ext uri="{FF2B5EF4-FFF2-40B4-BE49-F238E27FC236}">
                <a16:creationId xmlns:a16="http://schemas.microsoft.com/office/drawing/2014/main" id="{3888F032-6612-4725-BB34-0159C7C5EC2A}"/>
              </a:ext>
            </a:extLst>
          </p:cNvPr>
          <p:cNvSpPr/>
          <p:nvPr/>
        </p:nvSpPr>
        <p:spPr>
          <a:xfrm>
            <a:off x="6622521" y="2936794"/>
            <a:ext cx="985361" cy="236739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IR (Right)</a:t>
            </a:r>
          </a:p>
        </p:txBody>
      </p:sp>
      <p:sp>
        <p:nvSpPr>
          <p:cNvPr id="396" name="Rectangle 395">
            <a:extLst>
              <a:ext uri="{FF2B5EF4-FFF2-40B4-BE49-F238E27FC236}">
                <a16:creationId xmlns:a16="http://schemas.microsoft.com/office/drawing/2014/main" id="{CD77776B-A1A4-4229-9B55-C80F133C199A}"/>
              </a:ext>
            </a:extLst>
          </p:cNvPr>
          <p:cNvSpPr/>
          <p:nvPr/>
        </p:nvSpPr>
        <p:spPr>
          <a:xfrm>
            <a:off x="5351849" y="3700776"/>
            <a:ext cx="1043836" cy="261593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Robot gripper</a:t>
            </a:r>
          </a:p>
        </p:txBody>
      </p:sp>
      <p:sp>
        <p:nvSpPr>
          <p:cNvPr id="397" name="Rectangle 396">
            <a:extLst>
              <a:ext uri="{FF2B5EF4-FFF2-40B4-BE49-F238E27FC236}">
                <a16:creationId xmlns:a16="http://schemas.microsoft.com/office/drawing/2014/main" id="{ED996FA0-2A38-4DBF-9845-59E4A29098E9}"/>
              </a:ext>
            </a:extLst>
          </p:cNvPr>
          <p:cNvSpPr/>
          <p:nvPr/>
        </p:nvSpPr>
        <p:spPr>
          <a:xfrm>
            <a:off x="5893779" y="1827760"/>
            <a:ext cx="1477692" cy="349014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AI Camera 2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398" name="Rectangle 397">
            <a:extLst>
              <a:ext uri="{FF2B5EF4-FFF2-40B4-BE49-F238E27FC236}">
                <a16:creationId xmlns:a16="http://schemas.microsoft.com/office/drawing/2014/main" id="{BBF04473-B49E-4EAA-8E18-98AF192EA9D6}"/>
              </a:ext>
            </a:extLst>
          </p:cNvPr>
          <p:cNvSpPr/>
          <p:nvPr/>
        </p:nvSpPr>
        <p:spPr>
          <a:xfrm>
            <a:off x="4181036" y="804674"/>
            <a:ext cx="1043836" cy="255906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Radio RX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399" name="Arrow: Bent-Up 398">
            <a:extLst>
              <a:ext uri="{FF2B5EF4-FFF2-40B4-BE49-F238E27FC236}">
                <a16:creationId xmlns:a16="http://schemas.microsoft.com/office/drawing/2014/main" id="{138BC01B-5540-43D0-A762-EE87E7133EC7}"/>
              </a:ext>
            </a:extLst>
          </p:cNvPr>
          <p:cNvSpPr/>
          <p:nvPr/>
        </p:nvSpPr>
        <p:spPr>
          <a:xfrm flipV="1">
            <a:off x="5243365" y="921687"/>
            <a:ext cx="112106" cy="1660332"/>
          </a:xfrm>
          <a:prstGeom prst="bentUp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0" name="Arrow: Bent-Up 399">
            <a:extLst>
              <a:ext uri="{FF2B5EF4-FFF2-40B4-BE49-F238E27FC236}">
                <a16:creationId xmlns:a16="http://schemas.microsoft.com/office/drawing/2014/main" id="{81A77FCA-4CD9-4C96-8F45-E317A3D57B3B}"/>
              </a:ext>
            </a:extLst>
          </p:cNvPr>
          <p:cNvSpPr/>
          <p:nvPr/>
        </p:nvSpPr>
        <p:spPr>
          <a:xfrm flipH="1" flipV="1">
            <a:off x="4077092" y="1980826"/>
            <a:ext cx="93940" cy="598580"/>
          </a:xfrm>
          <a:prstGeom prst="bentUp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1" name="Arrow: Bent-Up 400">
            <a:extLst>
              <a:ext uri="{FF2B5EF4-FFF2-40B4-BE49-F238E27FC236}">
                <a16:creationId xmlns:a16="http://schemas.microsoft.com/office/drawing/2014/main" id="{5FBAEA1E-AADC-4C82-BE65-EFA971468E1B}"/>
              </a:ext>
            </a:extLst>
          </p:cNvPr>
          <p:cNvSpPr/>
          <p:nvPr/>
        </p:nvSpPr>
        <p:spPr>
          <a:xfrm flipH="1" flipV="1">
            <a:off x="5768190" y="1983435"/>
            <a:ext cx="112105" cy="594951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2" name="Arrow: Bent-Up 401">
            <a:extLst>
              <a:ext uri="{FF2B5EF4-FFF2-40B4-BE49-F238E27FC236}">
                <a16:creationId xmlns:a16="http://schemas.microsoft.com/office/drawing/2014/main" id="{5F86D50B-51E4-4B60-A161-0FC799D0AC19}"/>
              </a:ext>
            </a:extLst>
          </p:cNvPr>
          <p:cNvSpPr/>
          <p:nvPr/>
        </p:nvSpPr>
        <p:spPr>
          <a:xfrm flipV="1">
            <a:off x="3500386" y="1983437"/>
            <a:ext cx="130634" cy="598580"/>
          </a:xfrm>
          <a:prstGeom prst="bentUp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3" name="Arrow: Right 402">
            <a:extLst>
              <a:ext uri="{FF2B5EF4-FFF2-40B4-BE49-F238E27FC236}">
                <a16:creationId xmlns:a16="http://schemas.microsoft.com/office/drawing/2014/main" id="{E6624915-1020-43D7-9111-9573DFD7E202}"/>
              </a:ext>
            </a:extLst>
          </p:cNvPr>
          <p:cNvSpPr/>
          <p:nvPr/>
        </p:nvSpPr>
        <p:spPr>
          <a:xfrm>
            <a:off x="2697061" y="3021524"/>
            <a:ext cx="741124" cy="49468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4" name="Arrow: Right 403">
            <a:extLst>
              <a:ext uri="{FF2B5EF4-FFF2-40B4-BE49-F238E27FC236}">
                <a16:creationId xmlns:a16="http://schemas.microsoft.com/office/drawing/2014/main" id="{8B479336-A237-43D1-8CF9-CA7838794BE6}"/>
              </a:ext>
            </a:extLst>
          </p:cNvPr>
          <p:cNvSpPr/>
          <p:nvPr/>
        </p:nvSpPr>
        <p:spPr>
          <a:xfrm rot="10800000">
            <a:off x="5952729" y="3025791"/>
            <a:ext cx="678494" cy="65355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5" name="Arrow: Right 404">
            <a:extLst>
              <a:ext uri="{FF2B5EF4-FFF2-40B4-BE49-F238E27FC236}">
                <a16:creationId xmlns:a16="http://schemas.microsoft.com/office/drawing/2014/main" id="{B30AD428-1B63-4F67-A1E5-79592B5DB164}"/>
              </a:ext>
            </a:extLst>
          </p:cNvPr>
          <p:cNvSpPr/>
          <p:nvPr/>
        </p:nvSpPr>
        <p:spPr>
          <a:xfrm rot="5400000">
            <a:off x="3752018" y="3555214"/>
            <a:ext cx="224655" cy="52194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6" name="Arrow: Right 405">
            <a:extLst>
              <a:ext uri="{FF2B5EF4-FFF2-40B4-BE49-F238E27FC236}">
                <a16:creationId xmlns:a16="http://schemas.microsoft.com/office/drawing/2014/main" id="{D80F70C8-6CDA-4121-9532-06DFFE80F0B9}"/>
              </a:ext>
            </a:extLst>
          </p:cNvPr>
          <p:cNvSpPr/>
          <p:nvPr/>
        </p:nvSpPr>
        <p:spPr>
          <a:xfrm rot="5400000">
            <a:off x="3968870" y="3556269"/>
            <a:ext cx="229355" cy="5219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7" name="Arrow: Right 406">
            <a:extLst>
              <a:ext uri="{FF2B5EF4-FFF2-40B4-BE49-F238E27FC236}">
                <a16:creationId xmlns:a16="http://schemas.microsoft.com/office/drawing/2014/main" id="{87020458-2B6F-4095-821B-430574586627}"/>
              </a:ext>
            </a:extLst>
          </p:cNvPr>
          <p:cNvSpPr/>
          <p:nvPr/>
        </p:nvSpPr>
        <p:spPr>
          <a:xfrm rot="5400000">
            <a:off x="4187933" y="3549314"/>
            <a:ext cx="250522" cy="5219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8" name="Arrow: Right 407">
            <a:extLst>
              <a:ext uri="{FF2B5EF4-FFF2-40B4-BE49-F238E27FC236}">
                <a16:creationId xmlns:a16="http://schemas.microsoft.com/office/drawing/2014/main" id="{8CE62493-038E-4F88-85B2-39251C01CA6C}"/>
              </a:ext>
            </a:extLst>
          </p:cNvPr>
          <p:cNvSpPr/>
          <p:nvPr/>
        </p:nvSpPr>
        <p:spPr>
          <a:xfrm rot="5400000">
            <a:off x="4428016" y="3552717"/>
            <a:ext cx="250522" cy="5219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09" name="Arrow: Right 408">
            <a:extLst>
              <a:ext uri="{FF2B5EF4-FFF2-40B4-BE49-F238E27FC236}">
                <a16:creationId xmlns:a16="http://schemas.microsoft.com/office/drawing/2014/main" id="{98680FC7-8BA6-4221-9C9F-D559EF2CC1A2}"/>
              </a:ext>
            </a:extLst>
          </p:cNvPr>
          <p:cNvSpPr/>
          <p:nvPr/>
        </p:nvSpPr>
        <p:spPr>
          <a:xfrm rot="5400000">
            <a:off x="5454492" y="3545796"/>
            <a:ext cx="243488" cy="52194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10" name="Arrow: Right 409">
            <a:extLst>
              <a:ext uri="{FF2B5EF4-FFF2-40B4-BE49-F238E27FC236}">
                <a16:creationId xmlns:a16="http://schemas.microsoft.com/office/drawing/2014/main" id="{B956504C-620B-491E-B485-3243CE75F1C7}"/>
              </a:ext>
            </a:extLst>
          </p:cNvPr>
          <p:cNvSpPr/>
          <p:nvPr/>
        </p:nvSpPr>
        <p:spPr>
          <a:xfrm rot="5400000">
            <a:off x="4688975" y="3552716"/>
            <a:ext cx="250522" cy="52193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18" name="Rectangle 417">
            <a:extLst>
              <a:ext uri="{FF2B5EF4-FFF2-40B4-BE49-F238E27FC236}">
                <a16:creationId xmlns:a16="http://schemas.microsoft.com/office/drawing/2014/main" id="{66D821F7-F7D5-4C93-82C0-BE6A133F928B}"/>
              </a:ext>
            </a:extLst>
          </p:cNvPr>
          <p:cNvSpPr/>
          <p:nvPr/>
        </p:nvSpPr>
        <p:spPr>
          <a:xfrm>
            <a:off x="2789231" y="4321856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19" name="Rectangle 418">
            <a:extLst>
              <a:ext uri="{FF2B5EF4-FFF2-40B4-BE49-F238E27FC236}">
                <a16:creationId xmlns:a16="http://schemas.microsoft.com/office/drawing/2014/main" id="{83454332-60A9-460C-995B-A69CA699E884}"/>
              </a:ext>
            </a:extLst>
          </p:cNvPr>
          <p:cNvSpPr/>
          <p:nvPr/>
        </p:nvSpPr>
        <p:spPr>
          <a:xfrm>
            <a:off x="3332025" y="4321856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21" name="Rectangle 420">
            <a:extLst>
              <a:ext uri="{FF2B5EF4-FFF2-40B4-BE49-F238E27FC236}">
                <a16:creationId xmlns:a16="http://schemas.microsoft.com/office/drawing/2014/main" id="{C39A3BF9-46E7-4CC8-8C01-28F16EE92878}"/>
              </a:ext>
            </a:extLst>
          </p:cNvPr>
          <p:cNvSpPr/>
          <p:nvPr/>
        </p:nvSpPr>
        <p:spPr>
          <a:xfrm>
            <a:off x="4396737" y="4321856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22" name="Rectangle 421">
            <a:extLst>
              <a:ext uri="{FF2B5EF4-FFF2-40B4-BE49-F238E27FC236}">
                <a16:creationId xmlns:a16="http://schemas.microsoft.com/office/drawing/2014/main" id="{1C922671-E441-49BA-A403-98C5647D3BBB}"/>
              </a:ext>
            </a:extLst>
          </p:cNvPr>
          <p:cNvSpPr/>
          <p:nvPr/>
        </p:nvSpPr>
        <p:spPr>
          <a:xfrm>
            <a:off x="4908216" y="4321857"/>
            <a:ext cx="480166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23" name="Arrow: Right 422">
            <a:extLst>
              <a:ext uri="{FF2B5EF4-FFF2-40B4-BE49-F238E27FC236}">
                <a16:creationId xmlns:a16="http://schemas.microsoft.com/office/drawing/2014/main" id="{3327D0C5-4D53-4C2E-B406-7A31E789D870}"/>
              </a:ext>
            </a:extLst>
          </p:cNvPr>
          <p:cNvSpPr/>
          <p:nvPr/>
        </p:nvSpPr>
        <p:spPr>
          <a:xfrm rot="5400000">
            <a:off x="2648275" y="4220773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24" name="Arrow: Right 423">
            <a:extLst>
              <a:ext uri="{FF2B5EF4-FFF2-40B4-BE49-F238E27FC236}">
                <a16:creationId xmlns:a16="http://schemas.microsoft.com/office/drawing/2014/main" id="{059ADD4E-F4F4-4E8F-AC35-75563C69886C}"/>
              </a:ext>
            </a:extLst>
          </p:cNvPr>
          <p:cNvSpPr/>
          <p:nvPr/>
        </p:nvSpPr>
        <p:spPr>
          <a:xfrm rot="5400000">
            <a:off x="2984910" y="4222130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25" name="Arrow: Right 424">
            <a:extLst>
              <a:ext uri="{FF2B5EF4-FFF2-40B4-BE49-F238E27FC236}">
                <a16:creationId xmlns:a16="http://schemas.microsoft.com/office/drawing/2014/main" id="{96C7AE4E-DA4C-42C3-94B8-42EE616B7342}"/>
              </a:ext>
            </a:extLst>
          </p:cNvPr>
          <p:cNvSpPr/>
          <p:nvPr/>
        </p:nvSpPr>
        <p:spPr>
          <a:xfrm rot="5400000">
            <a:off x="3478854" y="4220773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26" name="Arrow: Right 425">
            <a:extLst>
              <a:ext uri="{FF2B5EF4-FFF2-40B4-BE49-F238E27FC236}">
                <a16:creationId xmlns:a16="http://schemas.microsoft.com/office/drawing/2014/main" id="{DD197A7F-D932-4473-AB82-B0F27C8B5FA6}"/>
              </a:ext>
            </a:extLst>
          </p:cNvPr>
          <p:cNvSpPr/>
          <p:nvPr/>
        </p:nvSpPr>
        <p:spPr>
          <a:xfrm rot="5400000">
            <a:off x="4035114" y="4227808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27" name="Arrow: Right 426">
            <a:extLst>
              <a:ext uri="{FF2B5EF4-FFF2-40B4-BE49-F238E27FC236}">
                <a16:creationId xmlns:a16="http://schemas.microsoft.com/office/drawing/2014/main" id="{244CB6BB-DD9C-4584-BFA7-1D4461627EF1}"/>
              </a:ext>
            </a:extLst>
          </p:cNvPr>
          <p:cNvSpPr/>
          <p:nvPr/>
        </p:nvSpPr>
        <p:spPr>
          <a:xfrm rot="5400000">
            <a:off x="4530414" y="4220773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28" name="Arrow: Right 427">
            <a:extLst>
              <a:ext uri="{FF2B5EF4-FFF2-40B4-BE49-F238E27FC236}">
                <a16:creationId xmlns:a16="http://schemas.microsoft.com/office/drawing/2014/main" id="{842DCC6D-673D-4101-AE8C-AFB4BCA79FFA}"/>
              </a:ext>
            </a:extLst>
          </p:cNvPr>
          <p:cNvSpPr/>
          <p:nvPr/>
        </p:nvSpPr>
        <p:spPr>
          <a:xfrm rot="5400000">
            <a:off x="4922728" y="4220773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34" name="Rectangle 433">
            <a:extLst>
              <a:ext uri="{FF2B5EF4-FFF2-40B4-BE49-F238E27FC236}">
                <a16:creationId xmlns:a16="http://schemas.microsoft.com/office/drawing/2014/main" id="{1E5F1E1D-4A13-4447-B379-2A4D01DF4837}"/>
              </a:ext>
            </a:extLst>
          </p:cNvPr>
          <p:cNvSpPr/>
          <p:nvPr/>
        </p:nvSpPr>
        <p:spPr>
          <a:xfrm>
            <a:off x="2789231" y="4321857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35" name="Rectangle 434">
            <a:extLst>
              <a:ext uri="{FF2B5EF4-FFF2-40B4-BE49-F238E27FC236}">
                <a16:creationId xmlns:a16="http://schemas.microsoft.com/office/drawing/2014/main" id="{8E70219E-7B41-404C-BFE9-542ECFB1ABEA}"/>
              </a:ext>
            </a:extLst>
          </p:cNvPr>
          <p:cNvSpPr/>
          <p:nvPr/>
        </p:nvSpPr>
        <p:spPr>
          <a:xfrm>
            <a:off x="3332025" y="4321857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37" name="Rectangle 436">
            <a:extLst>
              <a:ext uri="{FF2B5EF4-FFF2-40B4-BE49-F238E27FC236}">
                <a16:creationId xmlns:a16="http://schemas.microsoft.com/office/drawing/2014/main" id="{77393108-B848-4068-9DAC-967F29176962}"/>
              </a:ext>
            </a:extLst>
          </p:cNvPr>
          <p:cNvSpPr/>
          <p:nvPr/>
        </p:nvSpPr>
        <p:spPr>
          <a:xfrm>
            <a:off x="4396737" y="4321857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38" name="Rectangle 437">
            <a:extLst>
              <a:ext uri="{FF2B5EF4-FFF2-40B4-BE49-F238E27FC236}">
                <a16:creationId xmlns:a16="http://schemas.microsoft.com/office/drawing/2014/main" id="{E2C7B9AA-2892-4EBC-B6B4-0699D8B6F4F3}"/>
              </a:ext>
            </a:extLst>
          </p:cNvPr>
          <p:cNvSpPr/>
          <p:nvPr/>
        </p:nvSpPr>
        <p:spPr>
          <a:xfrm>
            <a:off x="4908216" y="4321858"/>
            <a:ext cx="480166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39" name="Arrow: Right 438">
            <a:extLst>
              <a:ext uri="{FF2B5EF4-FFF2-40B4-BE49-F238E27FC236}">
                <a16:creationId xmlns:a16="http://schemas.microsoft.com/office/drawing/2014/main" id="{21C6B917-BCAE-4901-BFB8-2710826B0E8A}"/>
              </a:ext>
            </a:extLst>
          </p:cNvPr>
          <p:cNvSpPr/>
          <p:nvPr/>
        </p:nvSpPr>
        <p:spPr>
          <a:xfrm rot="5400000">
            <a:off x="4922728" y="4220774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6C689AC8-DCF4-4B1F-B63C-0CCD7EB41055}"/>
              </a:ext>
            </a:extLst>
          </p:cNvPr>
          <p:cNvSpPr/>
          <p:nvPr/>
        </p:nvSpPr>
        <p:spPr>
          <a:xfrm>
            <a:off x="2261676" y="4321859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M1</a:t>
            </a:r>
          </a:p>
        </p:txBody>
      </p:sp>
      <p:sp>
        <p:nvSpPr>
          <p:cNvPr id="441" name="Rectangle 440">
            <a:extLst>
              <a:ext uri="{FF2B5EF4-FFF2-40B4-BE49-F238E27FC236}">
                <a16:creationId xmlns:a16="http://schemas.microsoft.com/office/drawing/2014/main" id="{2A63894F-53D7-4222-A0AE-CE472918D9EC}"/>
              </a:ext>
            </a:extLst>
          </p:cNvPr>
          <p:cNvSpPr/>
          <p:nvPr/>
        </p:nvSpPr>
        <p:spPr>
          <a:xfrm>
            <a:off x="2789231" y="4321858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M2</a:t>
            </a:r>
          </a:p>
        </p:txBody>
      </p:sp>
      <p:sp>
        <p:nvSpPr>
          <p:cNvPr id="442" name="Rectangle 441">
            <a:extLst>
              <a:ext uri="{FF2B5EF4-FFF2-40B4-BE49-F238E27FC236}">
                <a16:creationId xmlns:a16="http://schemas.microsoft.com/office/drawing/2014/main" id="{73158887-F7E9-4D0C-8725-A13EB260F8FE}"/>
              </a:ext>
            </a:extLst>
          </p:cNvPr>
          <p:cNvSpPr/>
          <p:nvPr/>
        </p:nvSpPr>
        <p:spPr>
          <a:xfrm>
            <a:off x="3332025" y="4321858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M3</a:t>
            </a:r>
          </a:p>
        </p:txBody>
      </p:sp>
      <p:sp>
        <p:nvSpPr>
          <p:cNvPr id="443" name="Rectangle 442">
            <a:extLst>
              <a:ext uri="{FF2B5EF4-FFF2-40B4-BE49-F238E27FC236}">
                <a16:creationId xmlns:a16="http://schemas.microsoft.com/office/drawing/2014/main" id="{5F9E546E-9F82-4CFE-866D-8BD4DE9DA2A4}"/>
              </a:ext>
            </a:extLst>
          </p:cNvPr>
          <p:cNvSpPr/>
          <p:nvPr/>
        </p:nvSpPr>
        <p:spPr>
          <a:xfrm>
            <a:off x="3852080" y="4323008"/>
            <a:ext cx="493422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M4</a:t>
            </a:r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5F889146-86EE-4133-9D8A-E28BA84FC41F}"/>
              </a:ext>
            </a:extLst>
          </p:cNvPr>
          <p:cNvSpPr/>
          <p:nvPr/>
        </p:nvSpPr>
        <p:spPr>
          <a:xfrm>
            <a:off x="4396737" y="4321858"/>
            <a:ext cx="469728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M5</a:t>
            </a:r>
          </a:p>
        </p:txBody>
      </p:sp>
      <p:sp>
        <p:nvSpPr>
          <p:cNvPr id="445" name="Rectangle 444">
            <a:extLst>
              <a:ext uri="{FF2B5EF4-FFF2-40B4-BE49-F238E27FC236}">
                <a16:creationId xmlns:a16="http://schemas.microsoft.com/office/drawing/2014/main" id="{1889F616-E624-444A-AE4A-6DCDD4D78C9E}"/>
              </a:ext>
            </a:extLst>
          </p:cNvPr>
          <p:cNvSpPr/>
          <p:nvPr/>
        </p:nvSpPr>
        <p:spPr>
          <a:xfrm>
            <a:off x="4908216" y="4321859"/>
            <a:ext cx="480166" cy="313152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Daytona Pro Condensed" panose="020B0604020202020204" pitchFamily="34" charset="0"/>
                <a:ea typeface="+mn-ea"/>
                <a:cs typeface="Calibri"/>
              </a:rPr>
              <a:t>M6</a:t>
            </a:r>
          </a:p>
        </p:txBody>
      </p:sp>
      <p:sp>
        <p:nvSpPr>
          <p:cNvPr id="446" name="Arrow: Right 445">
            <a:extLst>
              <a:ext uri="{FF2B5EF4-FFF2-40B4-BE49-F238E27FC236}">
                <a16:creationId xmlns:a16="http://schemas.microsoft.com/office/drawing/2014/main" id="{0275FC9C-E751-414C-9649-6E595F9B4ACF}"/>
              </a:ext>
            </a:extLst>
          </p:cNvPr>
          <p:cNvSpPr/>
          <p:nvPr/>
        </p:nvSpPr>
        <p:spPr>
          <a:xfrm rot="5400000">
            <a:off x="4922728" y="4220775"/>
            <a:ext cx="104386" cy="62631"/>
          </a:xfrm>
          <a:prstGeom prst="rightArrow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93" name="TextBox 492">
            <a:extLst>
              <a:ext uri="{FF2B5EF4-FFF2-40B4-BE49-F238E27FC236}">
                <a16:creationId xmlns:a16="http://schemas.microsoft.com/office/drawing/2014/main" id="{A628C4B8-E0B4-4188-BAF1-53435AC9D8E3}"/>
              </a:ext>
            </a:extLst>
          </p:cNvPr>
          <p:cNvSpPr txBox="1"/>
          <p:nvPr/>
        </p:nvSpPr>
        <p:spPr>
          <a:xfrm>
            <a:off x="7622185" y="4157867"/>
            <a:ext cx="1223214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Tx/>
              <a:buFontTx/>
              <a:buNone/>
            </a:pPr>
            <a:r>
              <a:rPr lang="en-US" sz="800" kern="1200" dirty="0">
                <a:solidFill>
                  <a:prstClr val="black"/>
                </a:solidFill>
                <a:latin typeface="Daytona Pro Condensed" panose="020B0604020202020204" pitchFamily="34" charset="0"/>
                <a:ea typeface="+mn-ea"/>
                <a:cs typeface="+mn-cs"/>
              </a:rPr>
              <a:t>Slave A category</a:t>
            </a:r>
          </a:p>
        </p:txBody>
      </p:sp>
      <p:sp>
        <p:nvSpPr>
          <p:cNvPr id="494" name="TextBox 493">
            <a:extLst>
              <a:ext uri="{FF2B5EF4-FFF2-40B4-BE49-F238E27FC236}">
                <a16:creationId xmlns:a16="http://schemas.microsoft.com/office/drawing/2014/main" id="{B19E89FC-0B71-40D0-A558-08EDE461D75E}"/>
              </a:ext>
            </a:extLst>
          </p:cNvPr>
          <p:cNvSpPr txBox="1"/>
          <p:nvPr/>
        </p:nvSpPr>
        <p:spPr>
          <a:xfrm>
            <a:off x="7622185" y="4305527"/>
            <a:ext cx="1223214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Tx/>
              <a:buFontTx/>
              <a:buNone/>
            </a:pPr>
            <a:r>
              <a:rPr lang="en-US" sz="800" kern="1200" dirty="0">
                <a:solidFill>
                  <a:prstClr val="black"/>
                </a:solidFill>
                <a:latin typeface="Daytona Pro Condensed" panose="020B0604020202020204" pitchFamily="34" charset="0"/>
                <a:ea typeface="+mn-ea"/>
                <a:cs typeface="+mn-cs"/>
              </a:rPr>
              <a:t>Slave B category</a:t>
            </a:r>
          </a:p>
        </p:txBody>
      </p:sp>
      <p:sp>
        <p:nvSpPr>
          <p:cNvPr id="495" name="Rectangle 494">
            <a:extLst>
              <a:ext uri="{FF2B5EF4-FFF2-40B4-BE49-F238E27FC236}">
                <a16:creationId xmlns:a16="http://schemas.microsoft.com/office/drawing/2014/main" id="{D50A9BC2-24F3-40E3-9BCB-C9E67FF8F614}"/>
              </a:ext>
            </a:extLst>
          </p:cNvPr>
          <p:cNvSpPr/>
          <p:nvPr/>
        </p:nvSpPr>
        <p:spPr>
          <a:xfrm>
            <a:off x="8483737" y="4224819"/>
            <a:ext cx="474763" cy="103285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96" name="Rectangle 495">
            <a:extLst>
              <a:ext uri="{FF2B5EF4-FFF2-40B4-BE49-F238E27FC236}">
                <a16:creationId xmlns:a16="http://schemas.microsoft.com/office/drawing/2014/main" id="{9F269A6F-0C2E-4A7E-A672-B1C879B7A3FB}"/>
              </a:ext>
            </a:extLst>
          </p:cNvPr>
          <p:cNvSpPr/>
          <p:nvPr/>
        </p:nvSpPr>
        <p:spPr>
          <a:xfrm>
            <a:off x="8483737" y="4376192"/>
            <a:ext cx="474763" cy="103285"/>
          </a:xfrm>
          <a:prstGeom prst="rect">
            <a:avLst/>
          </a:prstGeom>
          <a:solidFill>
            <a:srgbClr val="E7E6E6">
              <a:lumMod val="50000"/>
            </a:srgbClr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97" name="Rectangle 496">
            <a:extLst>
              <a:ext uri="{FF2B5EF4-FFF2-40B4-BE49-F238E27FC236}">
                <a16:creationId xmlns:a16="http://schemas.microsoft.com/office/drawing/2014/main" id="{5C2C56E3-0E27-4E49-A2C7-BE56ECE256E3}"/>
              </a:ext>
            </a:extLst>
          </p:cNvPr>
          <p:cNvSpPr/>
          <p:nvPr/>
        </p:nvSpPr>
        <p:spPr>
          <a:xfrm>
            <a:off x="8483736" y="4527790"/>
            <a:ext cx="474763" cy="103285"/>
          </a:xfrm>
          <a:prstGeom prst="rect">
            <a:avLst/>
          </a:prstGeom>
          <a:solidFill>
            <a:srgbClr val="E7E6E6">
              <a:lumMod val="9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498" name="TextBox 497">
            <a:extLst>
              <a:ext uri="{FF2B5EF4-FFF2-40B4-BE49-F238E27FC236}">
                <a16:creationId xmlns:a16="http://schemas.microsoft.com/office/drawing/2014/main" id="{C5985D59-1384-42FE-BDCD-6E1220516311}"/>
              </a:ext>
            </a:extLst>
          </p:cNvPr>
          <p:cNvSpPr txBox="1"/>
          <p:nvPr/>
        </p:nvSpPr>
        <p:spPr>
          <a:xfrm>
            <a:off x="7629219" y="4471195"/>
            <a:ext cx="1223214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Tx/>
              <a:buFontTx/>
              <a:buNone/>
            </a:pPr>
            <a:r>
              <a:rPr lang="en-US" sz="800" kern="1200" dirty="0">
                <a:solidFill>
                  <a:prstClr val="black"/>
                </a:solidFill>
                <a:latin typeface="Daytona Pro Condensed" panose="020B0604020202020204" pitchFamily="34" charset="0"/>
                <a:ea typeface="+mn-ea"/>
                <a:cs typeface="+mn-cs"/>
              </a:rPr>
              <a:t>Master category</a:t>
            </a:r>
          </a:p>
        </p:txBody>
      </p:sp>
      <p:sp>
        <p:nvSpPr>
          <p:cNvPr id="499" name="TextBox 498">
            <a:extLst>
              <a:ext uri="{FF2B5EF4-FFF2-40B4-BE49-F238E27FC236}">
                <a16:creationId xmlns:a16="http://schemas.microsoft.com/office/drawing/2014/main" id="{22D9B776-0CAD-438E-8437-2BC73361A6DD}"/>
              </a:ext>
            </a:extLst>
          </p:cNvPr>
          <p:cNvSpPr txBox="1"/>
          <p:nvPr/>
        </p:nvSpPr>
        <p:spPr>
          <a:xfrm>
            <a:off x="7636252" y="4623130"/>
            <a:ext cx="1223214" cy="2154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buClrTx/>
              <a:buFontTx/>
              <a:buNone/>
            </a:pPr>
            <a:r>
              <a:rPr lang="en-US" sz="800" kern="1200" dirty="0">
                <a:solidFill>
                  <a:prstClr val="black"/>
                </a:solidFill>
                <a:latin typeface="Daytona Pro Condensed" panose="020B0604020202020204" pitchFamily="34" charset="0"/>
                <a:ea typeface="+mn-ea"/>
                <a:cs typeface="+mn-cs"/>
              </a:rPr>
              <a:t>Motor category</a:t>
            </a:r>
          </a:p>
        </p:txBody>
      </p:sp>
      <p:sp>
        <p:nvSpPr>
          <p:cNvPr id="500" name="Rectangle 499">
            <a:extLst>
              <a:ext uri="{FF2B5EF4-FFF2-40B4-BE49-F238E27FC236}">
                <a16:creationId xmlns:a16="http://schemas.microsoft.com/office/drawing/2014/main" id="{1E970945-F6AF-4758-94DC-91BA7F2C28F5}"/>
              </a:ext>
            </a:extLst>
          </p:cNvPr>
          <p:cNvSpPr/>
          <p:nvPr/>
        </p:nvSpPr>
        <p:spPr>
          <a:xfrm>
            <a:off x="8483736" y="4675213"/>
            <a:ext cx="474763" cy="103285"/>
          </a:xfrm>
          <a:prstGeom prst="rect">
            <a:avLst/>
          </a:prstGeom>
          <a:solidFill>
            <a:srgbClr val="70AD47">
              <a:lumMod val="60000"/>
              <a:lumOff val="4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Daytona Pro Condensed" panose="020B0604020202020204" pitchFamily="34" charset="0"/>
              <a:ea typeface="+mn-ea"/>
              <a:cs typeface="+mn-cs"/>
            </a:endParaRPr>
          </a:p>
        </p:txBody>
      </p:sp>
      <p:sp>
        <p:nvSpPr>
          <p:cNvPr id="501" name="Google Shape;200;p39">
            <a:extLst>
              <a:ext uri="{FF2B5EF4-FFF2-40B4-BE49-F238E27FC236}">
                <a16:creationId xmlns:a16="http://schemas.microsoft.com/office/drawing/2014/main" id="{BDB9DD3A-7C13-431E-81E2-3921B8B4FA1A}"/>
              </a:ext>
            </a:extLst>
          </p:cNvPr>
          <p:cNvSpPr txBox="1"/>
          <p:nvPr/>
        </p:nvSpPr>
        <p:spPr>
          <a:xfrm>
            <a:off x="-22307" y="90936"/>
            <a:ext cx="916630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           Architecture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199;p39">
            <a:extLst>
              <a:ext uri="{FF2B5EF4-FFF2-40B4-BE49-F238E27FC236}">
                <a16:creationId xmlns:a16="http://schemas.microsoft.com/office/drawing/2014/main" id="{5668488D-0BCA-4D68-9457-1149C350FAA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831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200;p39">
            <a:extLst>
              <a:ext uri="{FF2B5EF4-FFF2-40B4-BE49-F238E27FC236}">
                <a16:creationId xmlns:a16="http://schemas.microsoft.com/office/drawing/2014/main" id="{B26856F7-EC7A-4157-9C8E-DDA410003FD3}"/>
              </a:ext>
            </a:extLst>
          </p:cNvPr>
          <p:cNvSpPr txBox="1"/>
          <p:nvPr/>
        </p:nvSpPr>
        <p:spPr>
          <a:xfrm>
            <a:off x="-22307" y="48733"/>
            <a:ext cx="9166307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          Architecture(Core)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225F201A-8C72-4C14-9552-042664220A8D}"/>
              </a:ext>
            </a:extLst>
          </p:cNvPr>
          <p:cNvSpPr/>
          <p:nvPr/>
        </p:nvSpPr>
        <p:spPr>
          <a:xfrm>
            <a:off x="3013067" y="829872"/>
            <a:ext cx="3117866" cy="384131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endParaRPr lang="en-US" sz="1600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STM32</a:t>
            </a:r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F103C8T6</a:t>
            </a:r>
            <a:endParaRPr lang="en-US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32-bit </a:t>
            </a:r>
            <a:r>
              <a:rPr lang="en-US" sz="1600" b="1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ARM</a:t>
            </a:r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  </a:t>
            </a:r>
            <a:r>
              <a:rPr lang="en-US" sz="1600" b="1" dirty="0">
                <a:solidFill>
                  <a:schemeClr val="bg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µ-</a:t>
            </a:r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controller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C21A3B3-95E7-4718-84B7-8A0CD50B66FC}"/>
              </a:ext>
            </a:extLst>
          </p:cNvPr>
          <p:cNvSpPr/>
          <p:nvPr/>
        </p:nvSpPr>
        <p:spPr>
          <a:xfrm>
            <a:off x="3064563" y="1184499"/>
            <a:ext cx="701040" cy="43688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--ADC1</a:t>
            </a:r>
          </a:p>
          <a:p>
            <a:r>
              <a:rPr lang="en-US" sz="12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--ADC2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96D91FE-3C0A-4A59-906D-AB4C0FC3CE28}"/>
              </a:ext>
            </a:extLst>
          </p:cNvPr>
          <p:cNvSpPr/>
          <p:nvPr/>
        </p:nvSpPr>
        <p:spPr>
          <a:xfrm>
            <a:off x="4091358" y="1825213"/>
            <a:ext cx="894080" cy="2089151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NVIC Global Interrupt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________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Calibri"/>
              </a:rPr>
              <a:t>Cortex M3 CPU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EB76BA95-C7C6-4A57-A942-09B3D0259859}"/>
              </a:ext>
            </a:extLst>
          </p:cNvPr>
          <p:cNvSpPr/>
          <p:nvPr/>
        </p:nvSpPr>
        <p:spPr>
          <a:xfrm>
            <a:off x="4020873" y="1256889"/>
            <a:ext cx="1026160" cy="29464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12-bit FPU</a:t>
            </a:r>
            <a:endParaRPr lang="en-US" sz="140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3805EB6E-3C2F-4E67-B837-9B9AB378D65A}"/>
              </a:ext>
            </a:extLst>
          </p:cNvPr>
          <p:cNvSpPr/>
          <p:nvPr/>
        </p:nvSpPr>
        <p:spPr>
          <a:xfrm>
            <a:off x="5332148" y="2537684"/>
            <a:ext cx="731520" cy="138176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 panose="020F0502020204030204"/>
              </a:rPr>
              <a:t>TIM1-CH1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TIM1-CH2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TIM1-CH3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TIM1-CH4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TIM2-CH1</a:t>
            </a:r>
          </a:p>
          <a:p>
            <a:pPr algn="ctr"/>
            <a:r>
              <a:rPr lang="en-US" sz="1050" dirty="0">
                <a:solidFill>
                  <a:schemeClr val="tx1"/>
                </a:solidFill>
                <a:latin typeface="Bahnschrift SemiLight SemiConde" panose="020B0502040204020203" pitchFamily="34" charset="0"/>
                <a:ea typeface="+mn-lt"/>
                <a:cs typeface="+mn-lt"/>
              </a:rPr>
              <a:t>TIM2-CH2</a:t>
            </a:r>
          </a:p>
          <a:p>
            <a:pPr algn="ctr"/>
            <a:endParaRPr lang="en-US" sz="1050" dirty="0">
              <a:solidFill>
                <a:schemeClr val="tx1"/>
              </a:solidFill>
              <a:latin typeface="Bahnschrift SemiLight SemiConde" panose="020B0502040204020203" pitchFamily="34" charset="0"/>
              <a:cs typeface="Calibri" panose="020F0502020204030204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3AB57CA-397D-47FB-9623-858FE91BB46E}"/>
              </a:ext>
            </a:extLst>
          </p:cNvPr>
          <p:cNvSpPr/>
          <p:nvPr/>
        </p:nvSpPr>
        <p:spPr>
          <a:xfrm>
            <a:off x="3067103" y="1786479"/>
            <a:ext cx="701040" cy="54864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--I2C1</a:t>
            </a:r>
          </a:p>
          <a:p>
            <a:r>
              <a:rPr lang="en-US" sz="14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--I2C2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7E75DE4-62BC-483F-B3A9-3AF26EBC7029}"/>
              </a:ext>
            </a:extLst>
          </p:cNvPr>
          <p:cNvSpPr/>
          <p:nvPr/>
        </p:nvSpPr>
        <p:spPr>
          <a:xfrm>
            <a:off x="3067102" y="2426559"/>
            <a:ext cx="701040" cy="27432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UART</a:t>
            </a:r>
            <a:endParaRPr lang="en-US" dirty="0">
              <a:latin typeface="Bahnschrift SemiLight SemiConde" panose="020B0502040204020203" pitchFamily="34" charset="0"/>
            </a:endParaRP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6338C2AC-55BA-456D-B236-487B0044FC7E}"/>
              </a:ext>
            </a:extLst>
          </p:cNvPr>
          <p:cNvCxnSpPr/>
          <p:nvPr/>
        </p:nvCxnSpPr>
        <p:spPr>
          <a:xfrm>
            <a:off x="3778938" y="1337730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2669CEB-A50C-4E8B-870D-315FA3DFDF45}"/>
              </a:ext>
            </a:extLst>
          </p:cNvPr>
          <p:cNvCxnSpPr>
            <a:cxnSpLocks/>
          </p:cNvCxnSpPr>
          <p:nvPr/>
        </p:nvCxnSpPr>
        <p:spPr>
          <a:xfrm>
            <a:off x="3778938" y="1475672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3E48098B-5886-4701-BE82-8A06B55C2491}"/>
              </a:ext>
            </a:extLst>
          </p:cNvPr>
          <p:cNvCxnSpPr/>
          <p:nvPr/>
        </p:nvCxnSpPr>
        <p:spPr>
          <a:xfrm>
            <a:off x="4433333" y="1548988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5CABCAA-8B58-4132-995A-AC485993A252}"/>
              </a:ext>
            </a:extLst>
          </p:cNvPr>
          <p:cNvCxnSpPr>
            <a:cxnSpLocks/>
          </p:cNvCxnSpPr>
          <p:nvPr/>
        </p:nvCxnSpPr>
        <p:spPr>
          <a:xfrm>
            <a:off x="4622070" y="1548988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B55CEDC3-E402-42EF-A139-5C92B1B2E14D}"/>
              </a:ext>
            </a:extLst>
          </p:cNvPr>
          <p:cNvCxnSpPr/>
          <p:nvPr/>
        </p:nvCxnSpPr>
        <p:spPr>
          <a:xfrm>
            <a:off x="3775128" y="2037304"/>
            <a:ext cx="3149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0491209E-3B9E-4208-AC4A-29DF87B59428}"/>
              </a:ext>
            </a:extLst>
          </p:cNvPr>
          <p:cNvCxnSpPr>
            <a:cxnSpLocks/>
          </p:cNvCxnSpPr>
          <p:nvPr/>
        </p:nvCxnSpPr>
        <p:spPr>
          <a:xfrm>
            <a:off x="3777082" y="2159224"/>
            <a:ext cx="3149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EAF7BD01-F5BE-46B2-94EE-A6A5A37C9B30}"/>
              </a:ext>
            </a:extLst>
          </p:cNvPr>
          <p:cNvCxnSpPr>
            <a:cxnSpLocks/>
          </p:cNvCxnSpPr>
          <p:nvPr/>
        </p:nvCxnSpPr>
        <p:spPr>
          <a:xfrm>
            <a:off x="3779035" y="2554291"/>
            <a:ext cx="3149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2B76DC9A-F433-450F-BE01-C7986C13ABA7}"/>
              </a:ext>
            </a:extLst>
          </p:cNvPr>
          <p:cNvCxnSpPr>
            <a:cxnSpLocks/>
          </p:cNvCxnSpPr>
          <p:nvPr/>
        </p:nvCxnSpPr>
        <p:spPr>
          <a:xfrm flipV="1">
            <a:off x="4982898" y="2747234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80B409D-1939-41AB-8186-2D81AB026221}"/>
              </a:ext>
            </a:extLst>
          </p:cNvPr>
          <p:cNvCxnSpPr>
            <a:cxnSpLocks/>
          </p:cNvCxnSpPr>
          <p:nvPr/>
        </p:nvCxnSpPr>
        <p:spPr>
          <a:xfrm flipV="1">
            <a:off x="4987977" y="2918391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EDCD2D4-1453-4ED1-ADD4-8BE602C88208}"/>
              </a:ext>
            </a:extLst>
          </p:cNvPr>
          <p:cNvCxnSpPr>
            <a:cxnSpLocks/>
          </p:cNvCxnSpPr>
          <p:nvPr/>
        </p:nvCxnSpPr>
        <p:spPr>
          <a:xfrm flipV="1">
            <a:off x="4987977" y="3074309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01B84F4-69C3-446D-8B3D-699DE884936B}"/>
              </a:ext>
            </a:extLst>
          </p:cNvPr>
          <p:cNvCxnSpPr>
            <a:cxnSpLocks/>
          </p:cNvCxnSpPr>
          <p:nvPr/>
        </p:nvCxnSpPr>
        <p:spPr>
          <a:xfrm flipV="1">
            <a:off x="4987977" y="3235307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95FC08EB-5E80-47CF-9F77-1A27221FF0DE}"/>
              </a:ext>
            </a:extLst>
          </p:cNvPr>
          <p:cNvCxnSpPr>
            <a:cxnSpLocks/>
          </p:cNvCxnSpPr>
          <p:nvPr/>
        </p:nvCxnSpPr>
        <p:spPr>
          <a:xfrm flipV="1">
            <a:off x="4987977" y="3396305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1916CFB9-FBA8-4068-A86A-1D7B7F3A32F8}"/>
              </a:ext>
            </a:extLst>
          </p:cNvPr>
          <p:cNvCxnSpPr>
            <a:cxnSpLocks/>
          </p:cNvCxnSpPr>
          <p:nvPr/>
        </p:nvCxnSpPr>
        <p:spPr>
          <a:xfrm flipV="1">
            <a:off x="4987977" y="3559252"/>
            <a:ext cx="345440" cy="5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Rectangle 98">
            <a:extLst>
              <a:ext uri="{FF2B5EF4-FFF2-40B4-BE49-F238E27FC236}">
                <a16:creationId xmlns:a16="http://schemas.microsoft.com/office/drawing/2014/main" id="{51D4203B-F042-4E38-B402-596A7CA5F117}"/>
              </a:ext>
            </a:extLst>
          </p:cNvPr>
          <p:cNvSpPr/>
          <p:nvPr/>
        </p:nvSpPr>
        <p:spPr>
          <a:xfrm>
            <a:off x="6369103" y="2582281"/>
            <a:ext cx="914400" cy="6400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Flight Controller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D07A0487-7CD6-4453-BE97-CFAAB0C46694}"/>
              </a:ext>
            </a:extLst>
          </p:cNvPr>
          <p:cNvCxnSpPr>
            <a:cxnSpLocks/>
          </p:cNvCxnSpPr>
          <p:nvPr/>
        </p:nvCxnSpPr>
        <p:spPr>
          <a:xfrm>
            <a:off x="6125897" y="2701710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7E239D4F-F729-4200-8636-E40A279C8CA7}"/>
              </a:ext>
            </a:extLst>
          </p:cNvPr>
          <p:cNvCxnSpPr>
            <a:cxnSpLocks/>
          </p:cNvCxnSpPr>
          <p:nvPr/>
        </p:nvCxnSpPr>
        <p:spPr>
          <a:xfrm>
            <a:off x="6125263" y="2800604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B665E505-027C-4CDB-B4DB-5308A043788E}"/>
              </a:ext>
            </a:extLst>
          </p:cNvPr>
          <p:cNvCxnSpPr>
            <a:cxnSpLocks/>
          </p:cNvCxnSpPr>
          <p:nvPr/>
        </p:nvCxnSpPr>
        <p:spPr>
          <a:xfrm>
            <a:off x="6125896" y="2902173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CEEF0D81-57C7-4822-A923-7BEA0D9BA480}"/>
              </a:ext>
            </a:extLst>
          </p:cNvPr>
          <p:cNvCxnSpPr>
            <a:cxnSpLocks/>
          </p:cNvCxnSpPr>
          <p:nvPr/>
        </p:nvCxnSpPr>
        <p:spPr>
          <a:xfrm>
            <a:off x="6125896" y="3008853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" name="Rectangle 103">
            <a:extLst>
              <a:ext uri="{FF2B5EF4-FFF2-40B4-BE49-F238E27FC236}">
                <a16:creationId xmlns:a16="http://schemas.microsoft.com/office/drawing/2014/main" id="{2DF9B16A-3FF5-4D7F-9784-0F8CE264B9EC}"/>
              </a:ext>
            </a:extLst>
          </p:cNvPr>
          <p:cNvSpPr/>
          <p:nvPr/>
        </p:nvSpPr>
        <p:spPr>
          <a:xfrm>
            <a:off x="6369103" y="3307939"/>
            <a:ext cx="914400" cy="6400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Servo Claw Motor</a:t>
            </a:r>
            <a:endParaRPr lang="en-US" dirty="0">
              <a:solidFill>
                <a:schemeClr val="tx1"/>
              </a:solidFill>
              <a:latin typeface="Bahnschrift SemiLight SemiConde" panose="020B0502040204020203" pitchFamily="34" charset="0"/>
            </a:endParaRP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B12B3ACE-32D7-4935-AAE9-45C14E4695F4}"/>
              </a:ext>
            </a:extLst>
          </p:cNvPr>
          <p:cNvCxnSpPr>
            <a:cxnSpLocks/>
          </p:cNvCxnSpPr>
          <p:nvPr/>
        </p:nvCxnSpPr>
        <p:spPr>
          <a:xfrm>
            <a:off x="6125895" y="3620801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F6378BEA-941D-4628-9FA1-B8C95C784A73}"/>
              </a:ext>
            </a:extLst>
          </p:cNvPr>
          <p:cNvCxnSpPr>
            <a:cxnSpLocks/>
          </p:cNvCxnSpPr>
          <p:nvPr/>
        </p:nvCxnSpPr>
        <p:spPr>
          <a:xfrm>
            <a:off x="6125895" y="3115533"/>
            <a:ext cx="2438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C580763-037E-476A-AE41-B14858E7F7A7}"/>
              </a:ext>
            </a:extLst>
          </p:cNvPr>
          <p:cNvSpPr/>
          <p:nvPr/>
        </p:nvSpPr>
        <p:spPr>
          <a:xfrm>
            <a:off x="1781863" y="1151929"/>
            <a:ext cx="914400" cy="51771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IR Sensors </a:t>
            </a:r>
            <a:endParaRPr lang="en-US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Analog</a:t>
            </a:r>
            <a:endParaRPr lang="en-US" dirty="0">
              <a:solidFill>
                <a:schemeClr val="tx1"/>
              </a:solidFill>
              <a:latin typeface="Bahnschrift SemiLight SemiConde" panose="020B0502040204020203" pitchFamily="34" charset="0"/>
              <a:cs typeface="Calibri"/>
            </a:endParaRP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B81856B4-990C-45FD-82D1-A880AF2D538D}"/>
              </a:ext>
            </a:extLst>
          </p:cNvPr>
          <p:cNvCxnSpPr/>
          <p:nvPr/>
        </p:nvCxnSpPr>
        <p:spPr>
          <a:xfrm flipV="1">
            <a:off x="2694358" y="1323663"/>
            <a:ext cx="320040" cy="7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D9BC30F4-7946-47A7-84CA-47106A415B9C}"/>
              </a:ext>
            </a:extLst>
          </p:cNvPr>
          <p:cNvCxnSpPr>
            <a:cxnSpLocks/>
          </p:cNvCxnSpPr>
          <p:nvPr/>
        </p:nvCxnSpPr>
        <p:spPr>
          <a:xfrm flipV="1">
            <a:off x="2694358" y="1495407"/>
            <a:ext cx="320040" cy="7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7A379FF-A82F-4016-9EB5-F8FB7BDAFC18}"/>
              </a:ext>
            </a:extLst>
          </p:cNvPr>
          <p:cNvSpPr/>
          <p:nvPr/>
        </p:nvSpPr>
        <p:spPr>
          <a:xfrm>
            <a:off x="1781862" y="1786479"/>
            <a:ext cx="914400" cy="4089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PixyCam-1</a:t>
            </a:r>
            <a:endParaRPr lang="en-US" dirty="0">
              <a:solidFill>
                <a:schemeClr val="tx1"/>
              </a:solidFill>
              <a:latin typeface="Bahnschrift SemiLight SemiConde" panose="020B0502040204020203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PixyCam-2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45BF120-2C06-43B7-827E-8EB7CDFAB868}"/>
              </a:ext>
            </a:extLst>
          </p:cNvPr>
          <p:cNvCxnSpPr>
            <a:cxnSpLocks/>
          </p:cNvCxnSpPr>
          <p:nvPr/>
        </p:nvCxnSpPr>
        <p:spPr>
          <a:xfrm flipV="1">
            <a:off x="2694358" y="1964913"/>
            <a:ext cx="320040" cy="76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01F0CF91-C503-4DF7-8583-616CF1931BA7}"/>
              </a:ext>
            </a:extLst>
          </p:cNvPr>
          <p:cNvSpPr/>
          <p:nvPr/>
        </p:nvSpPr>
        <p:spPr>
          <a:xfrm>
            <a:off x="1781862" y="2263998"/>
            <a:ext cx="914400" cy="3733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Compass</a:t>
            </a:r>
            <a:endParaRPr lang="en-US" dirty="0">
              <a:latin typeface="Bahnschrift SemiLight SemiConde" panose="020B0502040204020203" pitchFamily="34" charset="0"/>
            </a:endParaRPr>
          </a:p>
        </p:txBody>
      </p:sp>
      <p:cxnSp>
        <p:nvCxnSpPr>
          <p:cNvPr id="113" name="Connector: Elbow 112">
            <a:extLst>
              <a:ext uri="{FF2B5EF4-FFF2-40B4-BE49-F238E27FC236}">
                <a16:creationId xmlns:a16="http://schemas.microsoft.com/office/drawing/2014/main" id="{EC00A959-EB36-4D28-9C52-562C250ABA88}"/>
              </a:ext>
            </a:extLst>
          </p:cNvPr>
          <p:cNvCxnSpPr>
            <a:cxnSpLocks/>
            <a:stCxn id="112" idx="3"/>
          </p:cNvCxnSpPr>
          <p:nvPr/>
        </p:nvCxnSpPr>
        <p:spPr>
          <a:xfrm flipV="1">
            <a:off x="2696262" y="2202748"/>
            <a:ext cx="316231" cy="24794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4D9E115E-83C9-4598-9B83-16F5394C157F}"/>
              </a:ext>
            </a:extLst>
          </p:cNvPr>
          <p:cNvSpPr/>
          <p:nvPr/>
        </p:nvSpPr>
        <p:spPr>
          <a:xfrm>
            <a:off x="1781862" y="2820258"/>
            <a:ext cx="914400" cy="3733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Bahnschrift SemiLight SemiConde" panose="020B0502040204020203" pitchFamily="34" charset="0"/>
                <a:cs typeface="Calibri"/>
              </a:rPr>
              <a:t>Radio Rx serial</a:t>
            </a:r>
            <a:endParaRPr lang="en-US" dirty="0">
              <a:solidFill>
                <a:schemeClr val="tx1"/>
              </a:solidFill>
              <a:latin typeface="Bahnschrift SemiLight SemiConde" panose="020B0502040204020203" pitchFamily="34" charset="0"/>
            </a:endParaRPr>
          </a:p>
        </p:txBody>
      </p:sp>
      <p:cxnSp>
        <p:nvCxnSpPr>
          <p:cNvPr id="115" name="Connector: Elbow 114">
            <a:extLst>
              <a:ext uri="{FF2B5EF4-FFF2-40B4-BE49-F238E27FC236}">
                <a16:creationId xmlns:a16="http://schemas.microsoft.com/office/drawing/2014/main" id="{AA018C73-0187-438C-9D1F-20537D9C6079}"/>
              </a:ext>
            </a:extLst>
          </p:cNvPr>
          <p:cNvCxnSpPr>
            <a:cxnSpLocks/>
          </p:cNvCxnSpPr>
          <p:nvPr/>
        </p:nvCxnSpPr>
        <p:spPr>
          <a:xfrm flipV="1">
            <a:off x="2691816" y="2583159"/>
            <a:ext cx="328296" cy="3133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30213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757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0"/>
          <p:cNvSpPr txBox="1"/>
          <p:nvPr/>
        </p:nvSpPr>
        <p:spPr>
          <a:xfrm>
            <a:off x="0" y="145275"/>
            <a:ext cx="9143999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sz="2400" b="1" i="1" u="sng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Roboto Mono"/>
                <a:ea typeface="Roboto Mono"/>
                <a:cs typeface="Roboto Mono"/>
                <a:sym typeface="Roboto Mono"/>
              </a:rPr>
              <a:t>                      Brief on Programming Module</a:t>
            </a:r>
            <a:endParaRPr sz="24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8" name="Google Shape;208;p40"/>
          <p:cNvSpPr txBox="1"/>
          <p:nvPr/>
        </p:nvSpPr>
        <p:spPr>
          <a:xfrm>
            <a:off x="68000" y="1065025"/>
            <a:ext cx="8547000" cy="3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i="1" dirty="0">
                <a:latin typeface="Roboto Mono"/>
                <a:ea typeface="Roboto Mono"/>
                <a:cs typeface="Roboto Mono"/>
                <a:sym typeface="Roboto Mono"/>
              </a:rPr>
              <a:t>Q. </a:t>
            </a:r>
            <a:r>
              <a:rPr lang="en-IN" sz="1200" i="1" u="sng" dirty="0">
                <a:latin typeface="Roboto Mono"/>
                <a:ea typeface="Roboto Mono"/>
                <a:cs typeface="Roboto Mono"/>
                <a:sym typeface="Roboto Mono"/>
              </a:rPr>
              <a:t>W</a:t>
            </a:r>
            <a:r>
              <a:rPr lang="en" sz="1200" i="1" u="sng" dirty="0">
                <a:latin typeface="Roboto Mono"/>
                <a:ea typeface="Roboto Mono"/>
                <a:cs typeface="Roboto Mono"/>
                <a:sym typeface="Roboto Mono"/>
              </a:rPr>
              <a:t>hat programming language will be used?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	+ 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C language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	+ Python language</a:t>
            </a: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i="1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i="1" dirty="0">
                <a:latin typeface="Roboto Mono"/>
                <a:ea typeface="Roboto Mono"/>
                <a:cs typeface="Roboto Mono"/>
                <a:sym typeface="Roboto Mono"/>
              </a:rPr>
              <a:t>Q. </a:t>
            </a:r>
            <a:r>
              <a:rPr lang="en" sz="1200" i="1" u="sng" dirty="0">
                <a:latin typeface="Roboto Mono"/>
                <a:ea typeface="Roboto Mono"/>
                <a:cs typeface="Roboto Mono"/>
                <a:sym typeface="Roboto Mono"/>
              </a:rPr>
              <a:t>What all software modules will be built?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Roboto Mono"/>
                <a:ea typeface="Roboto Mono"/>
                <a:cs typeface="Roboto Mono"/>
                <a:sym typeface="Roboto Mono"/>
              </a:rPr>
              <a:t>	+ </a:t>
            </a: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Mission training utility (Python &amp; C)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	+ Master firmware PID loops (3)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	+ AI for going through gates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dirty="0">
                <a:latin typeface="Roboto Mono"/>
                <a:ea typeface="Roboto Mono"/>
                <a:cs typeface="Roboto Mono"/>
                <a:sym typeface="Roboto Mono"/>
              </a:rPr>
              <a:t>	+ GUI for camera feed</a:t>
            </a: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8C6FE535B4D843A9559B3731DEA7EF" ma:contentTypeVersion="4" ma:contentTypeDescription="Create a new document." ma:contentTypeScope="" ma:versionID="c4b80f11b4f7ccbf383dc63609f9564f">
  <xsd:schema xmlns:xsd="http://www.w3.org/2001/XMLSchema" xmlns:xs="http://www.w3.org/2001/XMLSchema" xmlns:p="http://schemas.microsoft.com/office/2006/metadata/properties" xmlns:ns3="f7f283c9-10ae-4bbf-adf3-3258eb78d1d3" targetNamespace="http://schemas.microsoft.com/office/2006/metadata/properties" ma:root="true" ma:fieldsID="a98126cce544b2c9526fe70801d44e72" ns3:_="">
    <xsd:import namespace="f7f283c9-10ae-4bbf-adf3-3258eb78d1d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f283c9-10ae-4bbf-adf3-3258eb78d1d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FB2A55-83CE-494F-83EC-E9DE13398F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7f283c9-10ae-4bbf-adf3-3258eb78d1d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029AA66-24C4-4413-B400-2E3357B1B58F}">
  <ds:schemaRefs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f7f283c9-10ae-4bbf-adf3-3258eb78d1d3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00E6764-A49F-4FD1-B00B-5B842123569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1288</TotalTime>
  <Words>872</Words>
  <Application>Microsoft Office PowerPoint</Application>
  <PresentationFormat>On-screen Show (16:9)</PresentationFormat>
  <Paragraphs>321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36" baseType="lpstr">
      <vt:lpstr>Proxima Nova</vt:lpstr>
      <vt:lpstr>Calibri</vt:lpstr>
      <vt:lpstr>Segoe UI Emoji</vt:lpstr>
      <vt:lpstr>Avenir Next LT Pro Light</vt:lpstr>
      <vt:lpstr>Roboto</vt:lpstr>
      <vt:lpstr>Abadi</vt:lpstr>
      <vt:lpstr>Bahnschrift SemiLight Condensed</vt:lpstr>
      <vt:lpstr>Daytona Pro Condensed Light</vt:lpstr>
      <vt:lpstr>Arial Nova Cond Light</vt:lpstr>
      <vt:lpstr>Arial</vt:lpstr>
      <vt:lpstr>Daytona Pro Condensed</vt:lpstr>
      <vt:lpstr>Cambria</vt:lpstr>
      <vt:lpstr>Gill Sans Nova</vt:lpstr>
      <vt:lpstr>Abadi Extra Light</vt:lpstr>
      <vt:lpstr>Bahnschrift SemiLight SemiConde</vt:lpstr>
      <vt:lpstr>Roboto Mono</vt:lpstr>
      <vt:lpstr>Quire Sans</vt:lpstr>
      <vt:lpstr>Biome Light</vt:lpstr>
      <vt:lpstr>PMingLiU</vt:lpstr>
      <vt:lpstr>Quattrocento Sans</vt:lpstr>
      <vt:lpstr>Plantagenet Cherokee</vt:lpstr>
      <vt:lpstr>Material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Aanis Noor</dc:creator>
  <cp:lastModifiedBy>mohd.1822it1083</cp:lastModifiedBy>
  <cp:revision>75</cp:revision>
  <dcterms:modified xsi:type="dcterms:W3CDTF">2020-07-12T14:45:49Z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0x010100C38C6FE535B4D843A9559B3731DEA7EF</vt:lpwstr>
  </property>
</Properties>
</file>